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8"/>
  </p:notesMasterIdLst>
  <p:sldIdLst>
    <p:sldId id="257" r:id="rId2"/>
    <p:sldId id="258" r:id="rId3"/>
    <p:sldId id="260" r:id="rId4"/>
    <p:sldId id="290" r:id="rId5"/>
    <p:sldId id="289" r:id="rId6"/>
    <p:sldId id="292" r:id="rId7"/>
    <p:sldId id="286" r:id="rId8"/>
    <p:sldId id="287" r:id="rId9"/>
    <p:sldId id="261" r:id="rId10"/>
    <p:sldId id="263" r:id="rId11"/>
    <p:sldId id="288" r:id="rId12"/>
    <p:sldId id="277" r:id="rId13"/>
    <p:sldId id="262" r:id="rId14"/>
    <p:sldId id="280" r:id="rId15"/>
    <p:sldId id="281" r:id="rId16"/>
    <p:sldId id="282" r:id="rId17"/>
    <p:sldId id="275" r:id="rId18"/>
    <p:sldId id="279" r:id="rId19"/>
    <p:sldId id="278" r:id="rId20"/>
    <p:sldId id="265" r:id="rId21"/>
    <p:sldId id="266" r:id="rId22"/>
    <p:sldId id="271" r:id="rId23"/>
    <p:sldId id="270" r:id="rId24"/>
    <p:sldId id="264" r:id="rId25"/>
    <p:sldId id="283" r:id="rId26"/>
    <p:sldId id="284"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59" autoAdjust="0"/>
    <p:restoredTop sz="94660"/>
  </p:normalViewPr>
  <p:slideViewPr>
    <p:cSldViewPr snapToGrid="0">
      <p:cViewPr varScale="1">
        <p:scale>
          <a:sx n="96" d="100"/>
          <a:sy n="96" d="100"/>
        </p:scale>
        <p:origin x="1128" y="16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C0788-0EE9-CE48-81BD-21BCFDB5EB27}" type="datetimeFigureOut">
              <a:rPr lang="en-US" smtClean="0"/>
              <a:t>9/26/16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F8159-B4A8-3549-86EA-707B9F170952}" type="slidenum">
              <a:rPr lang="en-US" smtClean="0"/>
              <a:t>‹#›</a:t>
            </a:fld>
            <a:endParaRPr lang="en-US"/>
          </a:p>
        </p:txBody>
      </p:sp>
    </p:spTree>
    <p:extLst>
      <p:ext uri="{BB962C8B-B14F-4D97-AF65-F5344CB8AC3E}">
        <p14:creationId xmlns:p14="http://schemas.microsoft.com/office/powerpoint/2010/main" val="294128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CF8159-B4A8-3549-86EA-707B9F170952}" type="slidenum">
              <a:rPr lang="en-US" smtClean="0"/>
              <a:t>10</a:t>
            </a:fld>
            <a:endParaRPr lang="en-US"/>
          </a:p>
        </p:txBody>
      </p:sp>
    </p:spTree>
    <p:extLst>
      <p:ext uri="{BB962C8B-B14F-4D97-AF65-F5344CB8AC3E}">
        <p14:creationId xmlns:p14="http://schemas.microsoft.com/office/powerpoint/2010/main" val="2057760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6CAF2-83D8-C84E-BA10-9BACBCA0A12B}" type="slidenum">
              <a:rPr lang="en-US" smtClean="0"/>
              <a:t>24</a:t>
            </a:fld>
            <a:endParaRPr lang="en-US"/>
          </a:p>
        </p:txBody>
      </p:sp>
    </p:spTree>
    <p:extLst>
      <p:ext uri="{BB962C8B-B14F-4D97-AF65-F5344CB8AC3E}">
        <p14:creationId xmlns:p14="http://schemas.microsoft.com/office/powerpoint/2010/main" val="156730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4477BC-5B73-BF4E-816C-ABB187E97D1D}" type="datetime1">
              <a:rPr lang="en-US" smtClean="0"/>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2959862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A4E237-2BAB-8746-A845-0483D750F944}" type="datetime1">
              <a:rPr lang="en-US" smtClean="0"/>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318167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DF454C-F2F7-EA4C-B11B-158F04CDD84C}" type="datetime1">
              <a:rPr lang="en-US" smtClean="0"/>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202370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CB11FC-7130-DF4F-8C7A-4DE4F61A9BF3}" type="datetime1">
              <a:rPr lang="en-US" smtClean="0"/>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944600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A0112D-58F3-4D4A-AA4E-E5B77B04C080}" type="datetime1">
              <a:rPr lang="en-US" smtClean="0"/>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3773004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51702B-4B46-A441-9AA1-FB88844E5CE2}" type="datetime1">
              <a:rPr lang="en-US" smtClean="0"/>
              <a:t>9/26/16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2443443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BED04C-1815-0D46-939E-17F77503A70C}" type="datetime1">
              <a:rPr lang="en-US" smtClean="0"/>
              <a:t>9/26/16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143232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9D4D2E-683C-D845-AC05-6F9F00EB75A9}" type="datetime1">
              <a:rPr lang="en-US" smtClean="0"/>
              <a:t>9/26/16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339632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3905D-C50B-FC41-825C-60F64CA70012}" type="datetime1">
              <a:rPr lang="en-US" smtClean="0"/>
              <a:t>9/26/16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91775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98BE99-6512-F640-9CF7-C456F71725CC}" type="datetime1">
              <a:rPr lang="en-US" smtClean="0"/>
              <a:t>9/26/16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226970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B79DAF-10AB-E748-9354-D1B0FEDF5B4B}" type="datetime1">
              <a:rPr lang="en-US" smtClean="0"/>
              <a:t>9/26/16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553196-D233-4FB0-B67A-69D61031F897}" type="slidenum">
              <a:rPr lang="en-US" smtClean="0"/>
              <a:t>‹#›</a:t>
            </a:fld>
            <a:endParaRPr lang="en-US"/>
          </a:p>
        </p:txBody>
      </p:sp>
    </p:spTree>
    <p:extLst>
      <p:ext uri="{BB962C8B-B14F-4D97-AF65-F5344CB8AC3E}">
        <p14:creationId xmlns:p14="http://schemas.microsoft.com/office/powerpoint/2010/main" val="12158233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0B1942-91C5-164E-97B1-4FE1DCF10546}" type="datetime1">
              <a:rPr lang="en-US" smtClean="0"/>
              <a:t>9/26/16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53196-D233-4FB0-B67A-69D61031F897}" type="slidenum">
              <a:rPr lang="en-US" smtClean="0"/>
              <a:t>‹#›</a:t>
            </a:fld>
            <a:endParaRPr lang="en-US"/>
          </a:p>
        </p:txBody>
      </p:sp>
    </p:spTree>
    <p:extLst>
      <p:ext uri="{BB962C8B-B14F-4D97-AF65-F5344CB8AC3E}">
        <p14:creationId xmlns:p14="http://schemas.microsoft.com/office/powerpoint/2010/main" val="2969147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0.png"/><Relationship Id="rId5" Type="http://schemas.openxmlformats.org/officeDocument/2006/relationships/image" Target="../media/image50.png"/><Relationship Id="rId6"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 Id="rId3" Type="http://schemas.openxmlformats.org/officeDocument/2006/relationships/image" Target="../media/image19.jpeg"/></Relationships>
</file>

<file path=ppt/slides/_rels/slide24.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jpeg"/><Relationship Id="rId14" Type="http://schemas.openxmlformats.org/officeDocument/2006/relationships/image" Target="../media/image29.jpeg"/><Relationship Id="rId15" Type="http://schemas.openxmlformats.org/officeDocument/2006/relationships/image" Target="../media/image30.tiff"/><Relationship Id="rId16" Type="http://schemas.openxmlformats.org/officeDocument/2006/relationships/image" Target="../media/image31.jpeg"/><Relationship Id="rId17" Type="http://schemas.openxmlformats.org/officeDocument/2006/relationships/image" Target="../media/image32.jpe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jpeg"/><Relationship Id="rId4" Type="http://schemas.openxmlformats.org/officeDocument/2006/relationships/image" Target="../media/image21.png"/><Relationship Id="rId5" Type="http://schemas.openxmlformats.org/officeDocument/2006/relationships/image" Target="../media/image10.jpg"/><Relationship Id="rId6" Type="http://schemas.openxmlformats.org/officeDocument/2006/relationships/image" Target="../media/image11.tiff"/><Relationship Id="rId7" Type="http://schemas.openxmlformats.org/officeDocument/2006/relationships/image" Target="../media/image22.jpeg"/><Relationship Id="rId8" Type="http://schemas.openxmlformats.org/officeDocument/2006/relationships/image" Target="../media/image23.jpeg"/><Relationship Id="rId9" Type="http://schemas.openxmlformats.org/officeDocument/2006/relationships/image" Target="../media/image24.png"/><Relationship Id="rId10"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2.mp4"/><Relationship Id="rId2" Type="http://schemas.openxmlformats.org/officeDocument/2006/relationships/video" Target="../media/media2.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4" Type="http://schemas.openxmlformats.org/officeDocument/2006/relationships/image" Target="../media/image4.jpe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2153" y="1122363"/>
            <a:ext cx="6601858" cy="2387600"/>
          </a:xfrm>
        </p:spPr>
        <p:txBody>
          <a:bodyPr>
            <a:normAutofit/>
          </a:bodyPr>
          <a:lstStyle/>
          <a:p>
            <a:r>
              <a:rPr lang="en-US" sz="4500" dirty="0">
                <a:latin typeface="Calibri Light" charset="0"/>
                <a:ea typeface="Calibri Light" charset="0"/>
                <a:cs typeface="Calibri Light" charset="0"/>
              </a:rPr>
              <a:t>Demographic Bias in Human Cell Studies </a:t>
            </a:r>
          </a:p>
        </p:txBody>
      </p:sp>
      <p:sp>
        <p:nvSpPr>
          <p:cNvPr id="3" name="Subtitle 2"/>
          <p:cNvSpPr>
            <a:spLocks noGrp="1"/>
          </p:cNvSpPr>
          <p:nvPr>
            <p:ph type="subTitle" idx="1"/>
          </p:nvPr>
        </p:nvSpPr>
        <p:spPr/>
        <p:txBody>
          <a:bodyPr>
            <a:normAutofit/>
          </a:bodyPr>
          <a:lstStyle/>
          <a:p>
            <a:r>
              <a:rPr lang="en-US" sz="2000" dirty="0">
                <a:latin typeface="Calibri Light" charset="0"/>
                <a:ea typeface="Calibri Light" charset="0"/>
                <a:cs typeface="Calibri Light" charset="0"/>
              </a:rPr>
              <a:t>August 17, 2016</a:t>
            </a:r>
          </a:p>
        </p:txBody>
      </p:sp>
      <p:sp>
        <p:nvSpPr>
          <p:cNvPr id="4" name="Slide Number Placeholder 3"/>
          <p:cNvSpPr>
            <a:spLocks noGrp="1"/>
          </p:cNvSpPr>
          <p:nvPr>
            <p:ph type="sldNum" sz="quarter" idx="12"/>
          </p:nvPr>
        </p:nvSpPr>
        <p:spPr/>
        <p:txBody>
          <a:bodyPr/>
          <a:lstStyle/>
          <a:p>
            <a:fld id="{40553196-D233-4FB0-B67A-69D61031F897}" type="slidenum">
              <a:rPr lang="en-US" smtClean="0"/>
              <a:t>1</a:t>
            </a:fld>
            <a:endParaRPr lang="en-US"/>
          </a:p>
        </p:txBody>
      </p:sp>
    </p:spTree>
    <p:extLst>
      <p:ext uri="{BB962C8B-B14F-4D97-AF65-F5344CB8AC3E}">
        <p14:creationId xmlns:p14="http://schemas.microsoft.com/office/powerpoint/2010/main" val="551427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Supplemental </a:t>
            </a:r>
          </a:p>
        </p:txBody>
      </p:sp>
      <p:sp>
        <p:nvSpPr>
          <p:cNvPr id="3" name="Slide Number Placeholder 2"/>
          <p:cNvSpPr>
            <a:spLocks noGrp="1"/>
          </p:cNvSpPr>
          <p:nvPr>
            <p:ph type="sldNum" sz="quarter" idx="12"/>
          </p:nvPr>
        </p:nvSpPr>
        <p:spPr/>
        <p:txBody>
          <a:bodyPr/>
          <a:lstStyle/>
          <a:p>
            <a:fld id="{40553196-D233-4FB0-B67A-69D61031F897}" type="slidenum">
              <a:rPr lang="en-US" smtClean="0"/>
              <a:t>10</a:t>
            </a:fld>
            <a:endParaRPr lang="en-US"/>
          </a:p>
        </p:txBody>
      </p:sp>
    </p:spTree>
    <p:extLst>
      <p:ext uri="{BB962C8B-B14F-4D97-AF65-F5344CB8AC3E}">
        <p14:creationId xmlns:p14="http://schemas.microsoft.com/office/powerpoint/2010/main" val="122124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Uniqueness of Cell Lines in Patents</a:t>
            </a:r>
            <a:endParaRPr lang="en-US" sz="3500" dirty="0"/>
          </a:p>
        </p:txBody>
      </p:sp>
      <p:sp>
        <p:nvSpPr>
          <p:cNvPr id="3" name="Slide Number Placeholder 2"/>
          <p:cNvSpPr>
            <a:spLocks noGrp="1"/>
          </p:cNvSpPr>
          <p:nvPr>
            <p:ph type="sldNum" sz="quarter" idx="12"/>
          </p:nvPr>
        </p:nvSpPr>
        <p:spPr/>
        <p:txBody>
          <a:bodyPr/>
          <a:lstStyle/>
          <a:p>
            <a:fld id="{40553196-D233-4FB0-B67A-69D61031F897}" type="slidenum">
              <a:rPr lang="en-US" smtClean="0"/>
              <a:t>11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1438898"/>
            <a:ext cx="8229600" cy="4626133"/>
          </a:xfrm>
          <a:prstGeom prst="rect">
            <a:avLst/>
          </a:prstGeom>
        </p:spPr>
      </p:pic>
    </p:spTree>
    <p:extLst>
      <p:ext uri="{BB962C8B-B14F-4D97-AF65-F5344CB8AC3E}">
        <p14:creationId xmlns:p14="http://schemas.microsoft.com/office/powerpoint/2010/main" val="1644545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6588"/>
            <a:ext cx="7886700" cy="1325563"/>
          </a:xfrm>
        </p:spPr>
        <p:txBody>
          <a:bodyPr>
            <a:normAutofit/>
          </a:bodyPr>
          <a:lstStyle/>
          <a:p>
            <a:r>
              <a:rPr lang="en-US" sz="2700" dirty="0" smtClean="0">
                <a:ea typeface="Calibri Light" charset="0"/>
                <a:cs typeface="Calibri Light" charset="0"/>
              </a:rPr>
              <a:t>The demographics of breast cancer patients, donors to breast cancer cell lines, and citations in publications. </a:t>
            </a:r>
            <a:endParaRPr lang="en-US" sz="2700" dirty="0"/>
          </a:p>
        </p:txBody>
      </p:sp>
      <p:sp>
        <p:nvSpPr>
          <p:cNvPr id="3" name="Slide Number Placeholder 2"/>
          <p:cNvSpPr>
            <a:spLocks noGrp="1"/>
          </p:cNvSpPr>
          <p:nvPr>
            <p:ph type="sldNum" sz="quarter" idx="12"/>
          </p:nvPr>
        </p:nvSpPr>
        <p:spPr/>
        <p:txBody>
          <a:bodyPr/>
          <a:lstStyle/>
          <a:p>
            <a:fld id="{40553196-D233-4FB0-B67A-69D61031F897}" type="slidenum">
              <a:rPr lang="en-US" smtClean="0"/>
              <a:t>12</a:t>
            </a:fld>
            <a:endParaRPr lang="en-US"/>
          </a:p>
        </p:txBody>
      </p:sp>
      <p:sp>
        <p:nvSpPr>
          <p:cNvPr id="4" name="Rounded Rectangle 3"/>
          <p:cNvSpPr/>
          <p:nvPr/>
        </p:nvSpPr>
        <p:spPr>
          <a:xfrm>
            <a:off x="274190" y="1725105"/>
            <a:ext cx="3402265" cy="4333666"/>
          </a:xfrm>
          <a:prstGeom prst="roundRect">
            <a:avLst>
              <a:gd name="adj" fmla="val 5904"/>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smtClean="0">
                <a:solidFill>
                  <a:schemeClr val="tx1"/>
                </a:solidFill>
                <a:latin typeface="Arial" charset="0"/>
                <a:ea typeface="Arial" charset="0"/>
                <a:cs typeface="Arial" charset="0"/>
              </a:rPr>
              <a:t>1. Who </a:t>
            </a:r>
            <a:r>
              <a:rPr lang="en-US" sz="1500" dirty="0">
                <a:solidFill>
                  <a:schemeClr val="tx1"/>
                </a:solidFill>
                <a:latin typeface="Arial" charset="0"/>
                <a:ea typeface="Arial" charset="0"/>
                <a:cs typeface="Arial" charset="0"/>
              </a:rPr>
              <a:t>is effected by breast cancer?</a:t>
            </a:r>
          </a:p>
        </p:txBody>
      </p:sp>
      <p:pic>
        <p:nvPicPr>
          <p:cNvPr id="9" name="Picture 8"/>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2208" t="4244" b="50232"/>
          <a:stretch/>
        </p:blipFill>
        <p:spPr>
          <a:xfrm>
            <a:off x="405577" y="2132506"/>
            <a:ext cx="3607295" cy="3174784"/>
          </a:xfrm>
          <a:prstGeom prst="rect">
            <a:avLst/>
          </a:prstGeom>
        </p:spPr>
      </p:pic>
      <p:sp>
        <p:nvSpPr>
          <p:cNvPr id="11" name="Rounded Rectangle 10"/>
          <p:cNvSpPr/>
          <p:nvPr/>
        </p:nvSpPr>
        <p:spPr>
          <a:xfrm>
            <a:off x="4471251" y="1291892"/>
            <a:ext cx="4596748" cy="2301766"/>
          </a:xfrm>
          <a:prstGeom prst="roundRect">
            <a:avLst>
              <a:gd name="adj" fmla="val 5904"/>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smtClean="0">
                <a:solidFill>
                  <a:schemeClr val="tx1"/>
                </a:solidFill>
                <a:latin typeface="Arial" charset="0"/>
                <a:ea typeface="Arial" charset="0"/>
                <a:cs typeface="Arial" charset="0"/>
              </a:rPr>
              <a:t>2. Who are the donors for breast cell lines?</a:t>
            </a:r>
            <a:endParaRPr lang="en-US" sz="1500" dirty="0">
              <a:solidFill>
                <a:schemeClr val="tx1"/>
              </a:solidFill>
              <a:latin typeface="Arial" charset="0"/>
              <a:ea typeface="Arial" charset="0"/>
              <a:cs typeface="Arial" charset="0"/>
            </a:endParaRPr>
          </a:p>
        </p:txBody>
      </p:sp>
      <p:sp>
        <p:nvSpPr>
          <p:cNvPr id="14" name="Rounded Rectangle 13"/>
          <p:cNvSpPr/>
          <p:nvPr/>
        </p:nvSpPr>
        <p:spPr>
          <a:xfrm>
            <a:off x="4464771" y="3928597"/>
            <a:ext cx="4603228" cy="2301766"/>
          </a:xfrm>
          <a:prstGeom prst="roundRect">
            <a:avLst>
              <a:gd name="adj" fmla="val 5904"/>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dirty="0" smtClean="0">
                <a:solidFill>
                  <a:schemeClr val="tx1"/>
                </a:solidFill>
                <a:latin typeface="Arial" charset="0"/>
                <a:ea typeface="Arial" charset="0"/>
                <a:cs typeface="Arial" charset="0"/>
              </a:rPr>
              <a:t>3. How are the cell lines used in publications?</a:t>
            </a:r>
            <a:endParaRPr lang="en-US" sz="1500" dirty="0">
              <a:solidFill>
                <a:schemeClr val="tx1"/>
              </a:solidFill>
              <a:latin typeface="Arial" charset="0"/>
              <a:ea typeface="Arial" charset="0"/>
              <a:cs typeface="Arial" charset="0"/>
            </a:endParaRPr>
          </a:p>
        </p:txBody>
      </p:sp>
      <p:cxnSp>
        <p:nvCxnSpPr>
          <p:cNvPr id="18" name="Straight Arrow Connector 17"/>
          <p:cNvCxnSpPr/>
          <p:nvPr/>
        </p:nvCxnSpPr>
        <p:spPr>
          <a:xfrm flipV="1">
            <a:off x="3676455" y="2655691"/>
            <a:ext cx="788316" cy="1028069"/>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2"/>
            <a:endCxn id="14" idx="0"/>
          </p:cNvCxnSpPr>
          <p:nvPr/>
        </p:nvCxnSpPr>
        <p:spPr>
          <a:xfrm flipH="1">
            <a:off x="6766385" y="3593658"/>
            <a:ext cx="3240" cy="334939"/>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995" t="9748" r="75008" b="82516"/>
          <a:stretch/>
        </p:blipFill>
        <p:spPr>
          <a:xfrm>
            <a:off x="1668544" y="5436599"/>
            <a:ext cx="754145" cy="490195"/>
          </a:xfrm>
          <a:prstGeom prst="rect">
            <a:avLst/>
          </a:prstGeom>
        </p:spPr>
      </p:pic>
      <p:pic>
        <p:nvPicPr>
          <p:cNvPr id="17" name="Picture 1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2766" t="34540" r="6924" b="35216"/>
          <a:stretch/>
        </p:blipFill>
        <p:spPr>
          <a:xfrm>
            <a:off x="4573470" y="1857220"/>
            <a:ext cx="3685881" cy="1489436"/>
          </a:xfrm>
          <a:prstGeom prst="rect">
            <a:avLst/>
          </a:prstGeom>
        </p:spPr>
      </p:pic>
      <p:pic>
        <p:nvPicPr>
          <p:cNvPr id="19" name="Picture 18"/>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3695" t="9729" r="77336" b="78821"/>
          <a:stretch/>
        </p:blipFill>
        <p:spPr>
          <a:xfrm>
            <a:off x="8200732" y="2235387"/>
            <a:ext cx="820132" cy="575035"/>
          </a:xfrm>
          <a:prstGeom prst="rect">
            <a:avLst/>
          </a:prstGeom>
        </p:spPr>
      </p:pic>
      <p:pic>
        <p:nvPicPr>
          <p:cNvPr id="20" name="Picture 1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2560" t="34319" r="7337" b="35460"/>
          <a:stretch/>
        </p:blipFill>
        <p:spPr>
          <a:xfrm>
            <a:off x="4609708" y="4409078"/>
            <a:ext cx="3667028" cy="1517716"/>
          </a:xfrm>
          <a:prstGeom prst="rect">
            <a:avLst/>
          </a:prstGeom>
        </p:spPr>
      </p:pic>
      <p:pic>
        <p:nvPicPr>
          <p:cNvPr id="22" name="Picture 21"/>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3695" t="9729" r="77336" b="78821"/>
          <a:stretch/>
        </p:blipFill>
        <p:spPr>
          <a:xfrm>
            <a:off x="8207212" y="4791962"/>
            <a:ext cx="820132" cy="575035"/>
          </a:xfrm>
          <a:prstGeom prst="rect">
            <a:avLst/>
          </a:prstGeom>
        </p:spPr>
      </p:pic>
    </p:spTree>
    <p:extLst>
      <p:ext uri="{BB962C8B-B14F-4D97-AF65-F5344CB8AC3E}">
        <p14:creationId xmlns:p14="http://schemas.microsoft.com/office/powerpoint/2010/main" val="1681335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US Center for Disease Control (CDC</a:t>
            </a:r>
            <a:r>
              <a:rPr lang="en-US" sz="3000"/>
              <a:t>) Statistics for Top Cancer Sites</a:t>
            </a:r>
          </a:p>
        </p:txBody>
      </p:sp>
      <p:grpSp>
        <p:nvGrpSpPr>
          <p:cNvPr id="3" name="Group 2"/>
          <p:cNvGrpSpPr>
            <a:grpSpLocks noChangeAspect="1"/>
          </p:cNvGrpSpPr>
          <p:nvPr/>
        </p:nvGrpSpPr>
        <p:grpSpPr>
          <a:xfrm>
            <a:off x="1176202" y="2250429"/>
            <a:ext cx="6791595" cy="3667291"/>
            <a:chOff x="5423891" y="13971932"/>
            <a:chExt cx="9634929" cy="5202620"/>
          </a:xfrm>
        </p:grpSpPr>
        <p:pic>
          <p:nvPicPr>
            <p:cNvPr id="4" name="Picture 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4210"/>
            <a:stretch/>
          </p:blipFill>
          <p:spPr>
            <a:xfrm>
              <a:off x="5423891" y="13971932"/>
              <a:ext cx="9634929" cy="5202620"/>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blip>
            <a:srcRect l="21102" t="16249" r="17473" b="17209"/>
            <a:stretch/>
          </p:blipFill>
          <p:spPr>
            <a:xfrm>
              <a:off x="11951854" y="15893439"/>
              <a:ext cx="2152286" cy="1554402"/>
            </a:xfrm>
            <a:prstGeom prst="rect">
              <a:avLst/>
            </a:prstGeom>
          </p:spPr>
        </p:pic>
      </p:grpSp>
      <p:sp>
        <p:nvSpPr>
          <p:cNvPr id="8" name="Slide Number Placeholder 7"/>
          <p:cNvSpPr>
            <a:spLocks noGrp="1"/>
          </p:cNvSpPr>
          <p:nvPr>
            <p:ph type="sldNum" sz="quarter" idx="12"/>
          </p:nvPr>
        </p:nvSpPr>
        <p:spPr/>
        <p:txBody>
          <a:bodyPr/>
          <a:lstStyle/>
          <a:p>
            <a:fld id="{40553196-D233-4FB0-B67A-69D61031F897}" type="slidenum">
              <a:rPr lang="en-US" smtClean="0"/>
              <a:t>13</a:t>
            </a:fld>
            <a:endParaRPr lang="en-US"/>
          </a:p>
        </p:txBody>
      </p:sp>
    </p:spTree>
    <p:extLst>
      <p:ext uri="{BB962C8B-B14F-4D97-AF65-F5344CB8AC3E}">
        <p14:creationId xmlns:p14="http://schemas.microsoft.com/office/powerpoint/2010/main" val="89100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0553196-D233-4FB0-B67A-69D61031F897}" type="slidenum">
              <a:rPr lang="en-US" smtClean="0"/>
              <a:t>14</a:t>
            </a:fld>
            <a:endParaRPr lang="en-US"/>
          </a:p>
        </p:txBody>
      </p:sp>
      <p:sp>
        <p:nvSpPr>
          <p:cNvPr id="5" name="Title 1"/>
          <p:cNvSpPr>
            <a:spLocks noGrp="1"/>
          </p:cNvSpPr>
          <p:nvPr>
            <p:ph type="title"/>
          </p:nvPr>
        </p:nvSpPr>
        <p:spPr>
          <a:xfrm>
            <a:off x="628650" y="285612"/>
            <a:ext cx="7886700" cy="1325563"/>
          </a:xfrm>
        </p:spPr>
        <p:txBody>
          <a:bodyPr>
            <a:normAutofit/>
          </a:bodyPr>
          <a:lstStyle/>
          <a:p>
            <a:r>
              <a:rPr lang="en-US" sz="2700" dirty="0" smtClean="0">
                <a:ea typeface="Calibri Light" charset="0"/>
                <a:cs typeface="Calibri Light" charset="0"/>
              </a:rPr>
              <a:t>The demographics of breast cancer patients, donors to breast cancer cell lines, and citations in publications. </a:t>
            </a:r>
            <a:br>
              <a:rPr lang="en-US" sz="2700" dirty="0" smtClean="0">
                <a:ea typeface="Calibri Light" charset="0"/>
                <a:cs typeface="Calibri Light" charset="0"/>
              </a:rPr>
            </a:br>
            <a:r>
              <a:rPr lang="en-US" sz="1700" dirty="0" smtClean="0">
                <a:ea typeface="Calibri Light" charset="0"/>
                <a:cs typeface="Calibri Light" charset="0"/>
              </a:rPr>
              <a:t>Each grouping column from left to right </a:t>
            </a:r>
            <a:br>
              <a:rPr lang="en-US" sz="1700" dirty="0" smtClean="0">
                <a:ea typeface="Calibri Light" charset="0"/>
                <a:cs typeface="Calibri Light" charset="0"/>
              </a:rPr>
            </a:br>
            <a:r>
              <a:rPr lang="en-US" sz="1700" dirty="0" smtClean="0">
                <a:ea typeface="Calibri Light" charset="0"/>
                <a:cs typeface="Calibri Light" charset="0"/>
              </a:rPr>
              <a:t>(Incidence Rate, Morbidity Rate, Cell Line Available, Publication Record) </a:t>
            </a:r>
            <a:endParaRPr lang="en-US" sz="1700" dirty="0"/>
          </a:p>
        </p:txBody>
      </p:sp>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 y="1690689"/>
            <a:ext cx="8686800" cy="5312130"/>
          </a:xfrm>
          <a:prstGeom prst="rect">
            <a:avLst/>
          </a:prstGeom>
        </p:spPr>
      </p:pic>
    </p:spTree>
    <p:extLst>
      <p:ext uri="{BB962C8B-B14F-4D97-AF65-F5344CB8AC3E}">
        <p14:creationId xmlns:p14="http://schemas.microsoft.com/office/powerpoint/2010/main" val="1784482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0553196-D233-4FB0-B67A-69D61031F897}" type="slidenum">
              <a:rPr lang="en-US" smtClean="0"/>
              <a:t>15</a:t>
            </a:fld>
            <a:endParaRPr lang="en-US"/>
          </a:p>
        </p:txBody>
      </p:sp>
      <p:sp>
        <p:nvSpPr>
          <p:cNvPr id="5" name="Title 1"/>
          <p:cNvSpPr>
            <a:spLocks noGrp="1"/>
          </p:cNvSpPr>
          <p:nvPr>
            <p:ph type="title"/>
          </p:nvPr>
        </p:nvSpPr>
        <p:spPr>
          <a:xfrm>
            <a:off x="430694" y="247637"/>
            <a:ext cx="8514521" cy="949856"/>
          </a:xfrm>
        </p:spPr>
        <p:txBody>
          <a:bodyPr>
            <a:normAutofit/>
          </a:bodyPr>
          <a:lstStyle/>
          <a:p>
            <a:r>
              <a:rPr lang="en-US" sz="2000" dirty="0" smtClean="0">
                <a:ea typeface="Calibri Light" charset="0"/>
                <a:cs typeface="Calibri Light" charset="0"/>
              </a:rPr>
              <a:t>The difference between each demographics' representation in cell lines and normalized morbidity rate. </a:t>
            </a:r>
            <a:endParaRPr lang="en-US" sz="2000" dirty="0"/>
          </a:p>
        </p:txBody>
      </p:sp>
      <p:pic>
        <p:nvPicPr>
          <p:cNvPr id="6" name="Picture 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6416"/>
          <a:stretch/>
        </p:blipFill>
        <p:spPr>
          <a:xfrm>
            <a:off x="1174851" y="2804289"/>
            <a:ext cx="6400800" cy="3958677"/>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1381098" y="1178661"/>
                <a:ext cx="5683607"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𝑇𝑜𝑡𝑎𝑙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num>
                        <m:den>
                          <m:r>
                            <a:rPr lang="en-US" sz="900" b="0" i="1" smtClean="0">
                              <a:solidFill>
                                <a:schemeClr val="bg1">
                                  <a:lumMod val="50000"/>
                                </a:schemeClr>
                              </a:solidFill>
                              <a:latin typeface="Cambria Math" charset="0"/>
                            </a:rPr>
                            <m:t>𝑆𝑢𝑚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𝑓𝑟𝑜𝑚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𝐷𝑒𝑚𝑜𝑔𝑟𝑎𝑝h𝑖𝑐</m:t>
                          </m:r>
                        </m:den>
                      </m:f>
                    </m:oMath>
                  </m:oMathPara>
                </a14:m>
                <a:endParaRPr lang="en-US" sz="900" i="1" dirty="0">
                  <a:solidFill>
                    <a:schemeClr val="bg1">
                      <a:lumMod val="50000"/>
                    </a:schemeClr>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381098" y="1178661"/>
                <a:ext cx="5683607" cy="287579"/>
              </a:xfrm>
              <a:prstGeom prst="rect">
                <a:avLst/>
              </a:prstGeom>
              <a:blipFill rotWithShape="0">
                <a:blip r:embed="rId3"/>
                <a:stretch>
                  <a:fillRect t="-70833" b="-8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15602" y="1596441"/>
                <a:ext cx="5513752"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𝐵𝑙𝑎𝑐𝑘</m:t>
                      </m:r>
                      <m:r>
                        <a:rPr lang="en-US" sz="900" b="0" i="1" smtClean="0">
                          <a:solidFill>
                            <a:schemeClr val="bg1">
                              <a:lumMod val="50000"/>
                            </a:schemeClr>
                          </a:solidFill>
                          <a:latin typeface="Cambria Math" charset="0"/>
                        </a:rPr>
                        <m:t> =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𝐵𝑙𝑎𝑐𝑘</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𝑇𝑜𝑡𝑎𝑙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𝐵𝑙𝑎𝑐𝑘</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num>
                        <m:den>
                          <m:r>
                            <a:rPr lang="en-US" sz="900" b="0" i="1" smtClean="0">
                              <a:solidFill>
                                <a:schemeClr val="bg1">
                                  <a:lumMod val="50000"/>
                                </a:schemeClr>
                              </a:solidFill>
                              <a:latin typeface="Cambria Math" charset="0"/>
                            </a:rPr>
                            <m:t>𝑆𝑢𝑚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𝑓𝑟𝑜𝑚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𝐷𝑒𝑚𝑜𝑔𝑟𝑎𝑝h𝑖𝑐</m:t>
                          </m:r>
                        </m:den>
                      </m:f>
                    </m:oMath>
                  </m:oMathPara>
                </a14:m>
                <a:endParaRPr lang="en-US" sz="900" i="1" dirty="0">
                  <a:solidFill>
                    <a:schemeClr val="bg1">
                      <a:lumMod val="50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15602" y="1596441"/>
                <a:ext cx="5513752" cy="287579"/>
              </a:xfrm>
              <a:prstGeom prst="rect">
                <a:avLst/>
              </a:prstGeom>
              <a:blipFill rotWithShape="0">
                <a:blip r:embed="rId4"/>
                <a:stretch>
                  <a:fillRect l="-331" t="-74468" r="-552" b="-89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381098" y="1968729"/>
                <a:ext cx="5988306"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𝐻𝑖𝑠𝑝𝑎𝑛𝑖𝑐</m:t>
                      </m:r>
                      <m:r>
                        <a:rPr lang="en-US" sz="900" b="0" i="1" smtClean="0">
                          <a:solidFill>
                            <a:schemeClr val="bg1">
                              <a:lumMod val="50000"/>
                            </a:schemeClr>
                          </a:solidFill>
                          <a:latin typeface="Cambria Math" charset="0"/>
                        </a:rPr>
                        <m:t>=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𝐻𝑖𝑠𝑝𝑎𝑛𝑖𝑐</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𝑇𝑜𝑡𝑎𝑙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𝐻𝑖𝑠𝑝𝑎𝑛𝑖𝑐</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num>
                        <m:den>
                          <m:r>
                            <a:rPr lang="en-US" sz="900" b="0" i="1" smtClean="0">
                              <a:solidFill>
                                <a:schemeClr val="bg1">
                                  <a:lumMod val="50000"/>
                                </a:schemeClr>
                              </a:solidFill>
                              <a:latin typeface="Cambria Math" charset="0"/>
                            </a:rPr>
                            <m:t>𝑆𝑢𝑚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𝑓𝑟𝑜𝑚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𝐷𝑒𝑚𝑜𝑔𝑟𝑎𝑝h𝑖𝑐</m:t>
                          </m:r>
                        </m:den>
                      </m:f>
                    </m:oMath>
                  </m:oMathPara>
                </a14:m>
                <a:endParaRPr lang="en-US" sz="900" i="1" dirty="0">
                  <a:solidFill>
                    <a:schemeClr val="bg1">
                      <a:lumMod val="50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81098" y="1968729"/>
                <a:ext cx="5988306" cy="287579"/>
              </a:xfrm>
              <a:prstGeom prst="rect">
                <a:avLst/>
              </a:prstGeom>
              <a:blipFill rotWithShape="0">
                <a:blip r:embed="rId5"/>
                <a:stretch>
                  <a:fillRect t="-74468" b="-89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81098" y="2386509"/>
                <a:ext cx="6128473"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𝐶𝑎𝑢𝑐𝑎𝑠𝑖𝑎𝑛</m:t>
                      </m:r>
                      <m:r>
                        <a:rPr lang="en-US" sz="900" b="0" i="1" smtClean="0">
                          <a:solidFill>
                            <a:schemeClr val="bg1">
                              <a:lumMod val="50000"/>
                            </a:schemeClr>
                          </a:solidFill>
                          <a:latin typeface="Cambria Math" charset="0"/>
                        </a:rPr>
                        <m:t> =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𝐶𝑎𝑢𝑐𝑎𝑠𝑖𝑎𝑛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𝑇𝑜𝑡𝑎𝑙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𝐶𝑎𝑢𝑐𝑎𝑠𝑖𝑎𝑛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num>
                        <m:den>
                          <m:r>
                            <a:rPr lang="en-US" sz="900" b="0" i="1" smtClean="0">
                              <a:solidFill>
                                <a:schemeClr val="bg1">
                                  <a:lumMod val="50000"/>
                                </a:schemeClr>
                              </a:solidFill>
                              <a:latin typeface="Cambria Math" charset="0"/>
                            </a:rPr>
                            <m:t>𝑆𝑢𝑚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𝑀𝑜𝑟𝑏𝑖𝑑𝑖𝑡𝑦</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𝑅𝑎𝑡𝑒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𝑓𝑟𝑜𝑚</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𝐴𝑙𝑙𝐷𝑒𝑚𝑜𝑔𝑟𝑎𝑝h𝑖𝑐</m:t>
                          </m:r>
                        </m:den>
                      </m:f>
                    </m:oMath>
                  </m:oMathPara>
                </a14:m>
                <a:endParaRPr lang="en-US" sz="900" i="1" dirty="0">
                  <a:solidFill>
                    <a:schemeClr val="bg1">
                      <a:lumMod val="50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81098" y="2386509"/>
                <a:ext cx="6128473" cy="287579"/>
              </a:xfrm>
              <a:prstGeom prst="rect">
                <a:avLst/>
              </a:prstGeom>
              <a:blipFill rotWithShape="0">
                <a:blip r:embed="rId6"/>
                <a:stretch>
                  <a:fillRect t="-70833" b="-87500"/>
                </a:stretch>
              </a:blipFill>
            </p:spPr>
            <p:txBody>
              <a:bodyPr/>
              <a:lstStyle/>
              <a:p>
                <a:r>
                  <a:rPr lang="en-US">
                    <a:noFill/>
                  </a:rPr>
                  <a:t> </a:t>
                </a:r>
              </a:p>
            </p:txBody>
          </p:sp>
        </mc:Fallback>
      </mc:AlternateContent>
    </p:spTree>
    <p:extLst>
      <p:ext uri="{BB962C8B-B14F-4D97-AF65-F5344CB8AC3E}">
        <p14:creationId xmlns:p14="http://schemas.microsoft.com/office/powerpoint/2010/main" val="716705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0553196-D233-4FB0-B67A-69D61031F897}" type="slidenum">
              <a:rPr lang="en-US" smtClean="0"/>
              <a:t>16</a:t>
            </a:fld>
            <a:endParaRPr lang="en-US"/>
          </a:p>
        </p:txBody>
      </p:sp>
      <p:sp>
        <p:nvSpPr>
          <p:cNvPr id="5" name="Title 1"/>
          <p:cNvSpPr>
            <a:spLocks noGrp="1"/>
          </p:cNvSpPr>
          <p:nvPr>
            <p:ph type="title"/>
          </p:nvPr>
        </p:nvSpPr>
        <p:spPr>
          <a:xfrm>
            <a:off x="430694" y="181377"/>
            <a:ext cx="8514521" cy="949856"/>
          </a:xfrm>
        </p:spPr>
        <p:txBody>
          <a:bodyPr>
            <a:normAutofit/>
          </a:bodyPr>
          <a:lstStyle/>
          <a:p>
            <a:r>
              <a:rPr lang="en-US" sz="2000" dirty="0" smtClean="0">
                <a:ea typeface="Calibri Light" charset="0"/>
                <a:cs typeface="Calibri Light" charset="0"/>
              </a:rPr>
              <a:t>Bias in the use of </a:t>
            </a:r>
            <a:r>
              <a:rPr lang="en-US" sz="2000" smtClean="0">
                <a:ea typeface="Calibri Light" charset="0"/>
                <a:cs typeface="Calibri Light" charset="0"/>
              </a:rPr>
              <a:t>available cell </a:t>
            </a:r>
            <a:r>
              <a:rPr lang="en-US" sz="2000" dirty="0" smtClean="0">
                <a:ea typeface="Calibri Light" charset="0"/>
                <a:cs typeface="Calibri Light" charset="0"/>
              </a:rPr>
              <a:t>lines in breast </a:t>
            </a:r>
            <a:r>
              <a:rPr lang="en-US" sz="2000" smtClean="0">
                <a:ea typeface="Calibri Light" charset="0"/>
                <a:cs typeface="Calibri Light" charset="0"/>
              </a:rPr>
              <a:t>and prostate cancer research. </a:t>
            </a:r>
            <a:endParaRPr lang="en-US" sz="2000" dirty="0"/>
          </a:p>
        </p:txBody>
      </p:sp>
      <p:pic>
        <p:nvPicPr>
          <p:cNvPr id="12" name="Picture 11"/>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645" b="6202"/>
          <a:stretch/>
        </p:blipFill>
        <p:spPr>
          <a:xfrm>
            <a:off x="515755" y="911915"/>
            <a:ext cx="7772400" cy="580956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2287809" y="1343044"/>
                <a:ext cx="1770741" cy="1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sz="600" b="0" i="1" smtClean="0">
                              <a:solidFill>
                                <a:schemeClr val="bg1">
                                  <a:lumMod val="50000"/>
                                </a:schemeClr>
                              </a:solidFill>
                              <a:latin typeface="Cambria Math" charset="0"/>
                            </a:rPr>
                          </m:ctrlPr>
                        </m:fPr>
                        <m:num>
                          <m:r>
                            <a:rPr lang="en-US" sz="600" b="0" i="1" smtClean="0">
                              <a:solidFill>
                                <a:schemeClr val="bg1">
                                  <a:lumMod val="50000"/>
                                </a:schemeClr>
                              </a:solidFill>
                              <a:latin typeface="Cambria Math" charset="0"/>
                            </a:rPr>
                            <m:t>𝐶𝑒𝑙𝑙</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𝐿𝑖𝑛𝑒𝑠</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𝑓𝑟𝑜𝑚</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𝑎</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𝑅𝑎𝑐𝑒</m:t>
                          </m:r>
                        </m:num>
                        <m:den>
                          <m:r>
                            <a:rPr lang="en-US" sz="600" b="0" i="1" smtClean="0">
                              <a:solidFill>
                                <a:schemeClr val="bg1">
                                  <a:lumMod val="50000"/>
                                </a:schemeClr>
                              </a:solidFill>
                              <a:latin typeface="Cambria Math" charset="0"/>
                            </a:rPr>
                            <m:t>𝑁𝑢𝑚𝑏𝑒𝑟</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𝑜𝑓</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𝐶𝑒𝑙𝑙</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𝐿𝑖𝑛𝑒𝑠</m:t>
                          </m:r>
                        </m:den>
                      </m:f>
                      <m:r>
                        <a:rPr lang="en-US" sz="600" b="0" i="1" smtClean="0">
                          <a:solidFill>
                            <a:schemeClr val="bg1">
                              <a:lumMod val="50000"/>
                            </a:schemeClr>
                          </a:solidFill>
                          <a:latin typeface="Cambria Math" charset="0"/>
                        </a:rPr>
                        <m:t>&lt;</m:t>
                      </m:r>
                      <m:f>
                        <m:fPr>
                          <m:ctrlPr>
                            <a:rPr lang="bg-BG" sz="600" b="0" i="1" smtClean="0">
                              <a:solidFill>
                                <a:schemeClr val="bg1">
                                  <a:lumMod val="50000"/>
                                </a:schemeClr>
                              </a:solidFill>
                              <a:latin typeface="Cambria Math" charset="0"/>
                            </a:rPr>
                          </m:ctrlPr>
                        </m:fPr>
                        <m:num>
                          <m:r>
                            <a:rPr lang="en-US" sz="600" b="0" i="1" smtClean="0">
                              <a:solidFill>
                                <a:schemeClr val="bg1">
                                  <a:lumMod val="50000"/>
                                </a:schemeClr>
                              </a:solidFill>
                              <a:latin typeface="Cambria Math" charset="0"/>
                            </a:rPr>
                            <m:t>𝑃𝑢𝑏𝑙𝑖𝑐𝑎𝑡𝑖𝑜𝑛</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𝐶𝑖𝑡𝑖𝑛𝑔</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𝑅𝑎𝑐𝑒</m:t>
                          </m:r>
                          <m:r>
                            <a:rPr lang="en-US" sz="600" b="0" i="1" smtClean="0">
                              <a:solidFill>
                                <a:schemeClr val="bg1">
                                  <a:lumMod val="50000"/>
                                </a:schemeClr>
                              </a:solidFill>
                              <a:latin typeface="Cambria Math" charset="0"/>
                            </a:rPr>
                            <m:t> </m:t>
                          </m:r>
                        </m:num>
                        <m:den>
                          <m:r>
                            <a:rPr lang="en-US" sz="600" b="0" i="1" smtClean="0">
                              <a:solidFill>
                                <a:schemeClr val="bg1">
                                  <a:lumMod val="50000"/>
                                </a:schemeClr>
                              </a:solidFill>
                              <a:latin typeface="Cambria Math" charset="0"/>
                            </a:rPr>
                            <m:t>𝑁𝑢𝑚𝑏𝑒𝑟</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𝑜𝑓</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𝑃𝑢𝑏𝑙𝑖𝑐𝑎𝑡𝑖𝑜𝑛𝑠</m:t>
                          </m:r>
                          <m:r>
                            <a:rPr lang="en-US" sz="600" b="0" i="1" smtClean="0">
                              <a:solidFill>
                                <a:schemeClr val="bg1">
                                  <a:lumMod val="50000"/>
                                </a:schemeClr>
                              </a:solidFill>
                              <a:latin typeface="Cambria Math" charset="0"/>
                            </a:rPr>
                            <m:t> </m:t>
                          </m:r>
                        </m:den>
                      </m:f>
                    </m:oMath>
                  </m:oMathPara>
                </a14:m>
                <a:endParaRPr lang="en-US" sz="600" i="1" dirty="0">
                  <a:solidFill>
                    <a:schemeClr val="bg1">
                      <a:lumMod val="50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287809" y="1343044"/>
                <a:ext cx="1770741" cy="191719"/>
              </a:xfrm>
              <a:prstGeom prst="rect">
                <a:avLst/>
              </a:prstGeom>
              <a:blipFill rotWithShape="0">
                <a:blip r:embed="rId3"/>
                <a:stretch>
                  <a:fillRect l="-687" t="-78125" r="-1375" b="-90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87810" y="2841645"/>
                <a:ext cx="1770741" cy="1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bg-BG" sz="600" b="0" i="1" smtClean="0">
                              <a:solidFill>
                                <a:schemeClr val="bg1">
                                  <a:lumMod val="50000"/>
                                </a:schemeClr>
                              </a:solidFill>
                              <a:latin typeface="Cambria Math" charset="0"/>
                            </a:rPr>
                          </m:ctrlPr>
                        </m:fPr>
                        <m:num>
                          <m:r>
                            <a:rPr lang="en-US" sz="600" b="0" i="1" smtClean="0">
                              <a:solidFill>
                                <a:schemeClr val="bg1">
                                  <a:lumMod val="50000"/>
                                </a:schemeClr>
                              </a:solidFill>
                              <a:latin typeface="Cambria Math" charset="0"/>
                            </a:rPr>
                            <m:t>𝐶𝑒𝑙𝑙</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𝐿𝑖𝑛𝑒𝑠</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𝑓𝑟𝑜𝑚</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𝑎</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𝑅𝑎𝑐𝑒</m:t>
                          </m:r>
                        </m:num>
                        <m:den>
                          <m:r>
                            <a:rPr lang="en-US" sz="600" b="0" i="1" smtClean="0">
                              <a:solidFill>
                                <a:schemeClr val="bg1">
                                  <a:lumMod val="50000"/>
                                </a:schemeClr>
                              </a:solidFill>
                              <a:latin typeface="Cambria Math" charset="0"/>
                            </a:rPr>
                            <m:t>𝑁𝑢𝑚𝑏𝑒𝑟</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𝑜𝑓</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𝐶𝑒𝑙𝑙</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𝐿𝑖𝑛𝑒𝑠</m:t>
                          </m:r>
                        </m:den>
                      </m:f>
                      <m:r>
                        <a:rPr lang="en-US" sz="600" b="0" i="1" smtClean="0">
                          <a:solidFill>
                            <a:schemeClr val="bg1">
                              <a:lumMod val="50000"/>
                            </a:schemeClr>
                          </a:solidFill>
                          <a:latin typeface="Cambria Math" charset="0"/>
                        </a:rPr>
                        <m:t>&gt;</m:t>
                      </m:r>
                      <m:f>
                        <m:fPr>
                          <m:ctrlPr>
                            <a:rPr lang="bg-BG" sz="600" b="0" i="1" smtClean="0">
                              <a:solidFill>
                                <a:schemeClr val="bg1">
                                  <a:lumMod val="50000"/>
                                </a:schemeClr>
                              </a:solidFill>
                              <a:latin typeface="Cambria Math" charset="0"/>
                            </a:rPr>
                          </m:ctrlPr>
                        </m:fPr>
                        <m:num>
                          <m:r>
                            <a:rPr lang="en-US" sz="600" b="0" i="1" smtClean="0">
                              <a:solidFill>
                                <a:schemeClr val="bg1">
                                  <a:lumMod val="50000"/>
                                </a:schemeClr>
                              </a:solidFill>
                              <a:latin typeface="Cambria Math" charset="0"/>
                            </a:rPr>
                            <m:t>𝑃𝑢𝑏𝑙𝑖𝑐𝑎𝑡𝑖𝑜𝑛</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𝐶𝑖𝑡𝑖𝑛𝑔</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𝑅𝑎𝑐𝑒</m:t>
                          </m:r>
                          <m:r>
                            <a:rPr lang="en-US" sz="600" b="0" i="1" smtClean="0">
                              <a:solidFill>
                                <a:schemeClr val="bg1">
                                  <a:lumMod val="50000"/>
                                </a:schemeClr>
                              </a:solidFill>
                              <a:latin typeface="Cambria Math" charset="0"/>
                            </a:rPr>
                            <m:t> </m:t>
                          </m:r>
                        </m:num>
                        <m:den>
                          <m:r>
                            <a:rPr lang="en-US" sz="600" b="0" i="1" smtClean="0">
                              <a:solidFill>
                                <a:schemeClr val="bg1">
                                  <a:lumMod val="50000"/>
                                </a:schemeClr>
                              </a:solidFill>
                              <a:latin typeface="Cambria Math" charset="0"/>
                            </a:rPr>
                            <m:t>𝑁𝑢𝑚𝑏𝑒𝑟</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𝑜𝑓</m:t>
                          </m:r>
                          <m:r>
                            <a:rPr lang="en-US" sz="600" b="0" i="1" smtClean="0">
                              <a:solidFill>
                                <a:schemeClr val="bg1">
                                  <a:lumMod val="50000"/>
                                </a:schemeClr>
                              </a:solidFill>
                              <a:latin typeface="Cambria Math" charset="0"/>
                            </a:rPr>
                            <m:t> </m:t>
                          </m:r>
                          <m:r>
                            <a:rPr lang="en-US" sz="600" b="0" i="1" smtClean="0">
                              <a:solidFill>
                                <a:schemeClr val="bg1">
                                  <a:lumMod val="50000"/>
                                </a:schemeClr>
                              </a:solidFill>
                              <a:latin typeface="Cambria Math" charset="0"/>
                            </a:rPr>
                            <m:t>𝑃𝑢𝑏𝑙𝑖𝑐𝑎𝑡𝑖𝑜𝑛𝑠</m:t>
                          </m:r>
                          <m:r>
                            <a:rPr lang="en-US" sz="600" b="0" i="1" smtClean="0">
                              <a:solidFill>
                                <a:schemeClr val="bg1">
                                  <a:lumMod val="50000"/>
                                </a:schemeClr>
                              </a:solidFill>
                              <a:latin typeface="Cambria Math" charset="0"/>
                            </a:rPr>
                            <m:t> </m:t>
                          </m:r>
                        </m:den>
                      </m:f>
                    </m:oMath>
                  </m:oMathPara>
                </a14:m>
                <a:endParaRPr lang="en-US" sz="600" i="1" dirty="0">
                  <a:solidFill>
                    <a:schemeClr val="bg1">
                      <a:lumMod val="50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287810" y="2841645"/>
                <a:ext cx="1770741" cy="191719"/>
              </a:xfrm>
              <a:prstGeom prst="rect">
                <a:avLst/>
              </a:prstGeom>
              <a:blipFill rotWithShape="0">
                <a:blip r:embed="rId4"/>
                <a:stretch>
                  <a:fillRect l="-687" t="-78125" r="-1375" b="-90625"/>
                </a:stretch>
              </a:blipFill>
            </p:spPr>
            <p:txBody>
              <a:bodyPr/>
              <a:lstStyle/>
              <a:p>
                <a:r>
                  <a:rPr lang="en-US">
                    <a:noFill/>
                  </a:rPr>
                  <a:t> </a:t>
                </a:r>
              </a:p>
            </p:txBody>
          </p:sp>
        </mc:Fallback>
      </mc:AlternateContent>
    </p:spTree>
    <p:extLst>
      <p:ext uri="{BB962C8B-B14F-4D97-AF65-F5344CB8AC3E}">
        <p14:creationId xmlns:p14="http://schemas.microsoft.com/office/powerpoint/2010/main" val="2139782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6589"/>
            <a:ext cx="7886700" cy="995202"/>
          </a:xfrm>
        </p:spPr>
        <p:txBody>
          <a:bodyPr>
            <a:normAutofit/>
          </a:bodyPr>
          <a:lstStyle/>
          <a:p>
            <a:r>
              <a:rPr lang="en-US" sz="2700" dirty="0" smtClean="0">
                <a:ea typeface="Calibri Light" charset="0"/>
                <a:cs typeface="Calibri Light" charset="0"/>
              </a:rPr>
              <a:t>CDC statistics on demographics of a cancer populations</a:t>
            </a:r>
            <a:endParaRPr lang="en-US" sz="2700" dirty="0"/>
          </a:p>
        </p:txBody>
      </p:sp>
      <p:sp>
        <p:nvSpPr>
          <p:cNvPr id="3" name="Slide Number Placeholder 2"/>
          <p:cNvSpPr>
            <a:spLocks noGrp="1"/>
          </p:cNvSpPr>
          <p:nvPr>
            <p:ph type="sldNum" sz="quarter" idx="12"/>
          </p:nvPr>
        </p:nvSpPr>
        <p:spPr/>
        <p:txBody>
          <a:bodyPr/>
          <a:lstStyle/>
          <a:p>
            <a:fld id="{40553196-D233-4FB0-B67A-69D61031F897}" type="slidenum">
              <a:rPr lang="en-US" smtClean="0"/>
              <a:t>17</a:t>
            </a:fld>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385" b="5395"/>
          <a:stretch/>
        </p:blipFill>
        <p:spPr>
          <a:xfrm>
            <a:off x="1340374" y="1045910"/>
            <a:ext cx="6858000" cy="5716683"/>
          </a:xfrm>
          <a:prstGeom prst="rect">
            <a:avLst/>
          </a:prstGeom>
        </p:spPr>
      </p:pic>
    </p:spTree>
    <p:extLst>
      <p:ext uri="{BB962C8B-B14F-4D97-AF65-F5344CB8AC3E}">
        <p14:creationId xmlns:p14="http://schemas.microsoft.com/office/powerpoint/2010/main" val="2055057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6588"/>
            <a:ext cx="7886700" cy="1325563"/>
          </a:xfrm>
        </p:spPr>
        <p:txBody>
          <a:bodyPr>
            <a:normAutofit/>
          </a:bodyPr>
          <a:lstStyle/>
          <a:p>
            <a:r>
              <a:rPr lang="en-US" sz="2700" dirty="0" smtClean="0">
                <a:ea typeface="Calibri Light" charset="0"/>
                <a:cs typeface="Calibri Light" charset="0"/>
              </a:rPr>
              <a:t>Timeline of demographic inclusiveness of the cell lines available </a:t>
            </a:r>
            <a:r>
              <a:rPr lang="en-US" sz="2700" smtClean="0">
                <a:ea typeface="Calibri Light" charset="0"/>
                <a:cs typeface="Calibri Light" charset="0"/>
              </a:rPr>
              <a:t>to researchers. </a:t>
            </a:r>
            <a:endParaRPr lang="en-US" sz="2700" dirty="0"/>
          </a:p>
        </p:txBody>
      </p:sp>
      <p:sp>
        <p:nvSpPr>
          <p:cNvPr id="3" name="Slide Number Placeholder 2"/>
          <p:cNvSpPr>
            <a:spLocks noGrp="1"/>
          </p:cNvSpPr>
          <p:nvPr>
            <p:ph type="sldNum" sz="quarter" idx="12"/>
          </p:nvPr>
        </p:nvSpPr>
        <p:spPr/>
        <p:txBody>
          <a:bodyPr/>
          <a:lstStyle/>
          <a:p>
            <a:fld id="{40553196-D233-4FB0-B67A-69D61031F897}" type="slidenum">
              <a:rPr lang="en-US" smtClean="0"/>
              <a:t>18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711"/>
            <a:ext cx="9144000" cy="4924776"/>
          </a:xfrm>
          <a:prstGeom prst="rect">
            <a:avLst/>
          </a:prstGeom>
        </p:spPr>
      </p:pic>
    </p:spTree>
    <p:extLst>
      <p:ext uri="{BB962C8B-B14F-4D97-AF65-F5344CB8AC3E}">
        <p14:creationId xmlns:p14="http://schemas.microsoft.com/office/powerpoint/2010/main" val="1638552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6588"/>
            <a:ext cx="7886700" cy="1325563"/>
          </a:xfrm>
        </p:spPr>
        <p:txBody>
          <a:bodyPr>
            <a:normAutofit/>
          </a:bodyPr>
          <a:lstStyle/>
          <a:p>
            <a:r>
              <a:rPr lang="en-US" sz="2700" dirty="0" smtClean="0">
                <a:ea typeface="Calibri Light" charset="0"/>
                <a:cs typeface="Calibri Light" charset="0"/>
              </a:rPr>
              <a:t>Demographic representation in published research using human cell lines. </a:t>
            </a:r>
            <a:endParaRPr lang="en-US" sz="2700" dirty="0"/>
          </a:p>
        </p:txBody>
      </p:sp>
      <p:sp>
        <p:nvSpPr>
          <p:cNvPr id="3" name="Slide Number Placeholder 2"/>
          <p:cNvSpPr>
            <a:spLocks noGrp="1"/>
          </p:cNvSpPr>
          <p:nvPr>
            <p:ph type="sldNum" sz="quarter" idx="12"/>
          </p:nvPr>
        </p:nvSpPr>
        <p:spPr/>
        <p:txBody>
          <a:bodyPr/>
          <a:lstStyle/>
          <a:p>
            <a:fld id="{40553196-D233-4FB0-B67A-69D61031F897}" type="slidenum">
              <a:rPr lang="en-US" smtClean="0"/>
              <a:t>19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7204"/>
            <a:ext cx="9144000" cy="5022093"/>
          </a:xfrm>
          <a:prstGeom prst="rect">
            <a:avLst/>
          </a:prstGeom>
        </p:spPr>
      </p:pic>
    </p:spTree>
    <p:extLst>
      <p:ext uri="{BB962C8B-B14F-4D97-AF65-F5344CB8AC3E}">
        <p14:creationId xmlns:p14="http://schemas.microsoft.com/office/powerpoint/2010/main" val="366272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Objective</a:t>
            </a:r>
          </a:p>
        </p:txBody>
      </p:sp>
      <p:sp>
        <p:nvSpPr>
          <p:cNvPr id="3" name="Content Placeholder 2"/>
          <p:cNvSpPr>
            <a:spLocks noGrp="1"/>
          </p:cNvSpPr>
          <p:nvPr>
            <p:ph idx="1"/>
          </p:nvPr>
        </p:nvSpPr>
        <p:spPr/>
        <p:txBody>
          <a:bodyPr/>
          <a:lstStyle/>
          <a:p>
            <a:r>
              <a:rPr lang="en-US" dirty="0"/>
              <a:t>Measure the demographic bias in breast cancer research using human cell lines.</a:t>
            </a:r>
          </a:p>
        </p:txBody>
      </p:sp>
      <p:sp>
        <p:nvSpPr>
          <p:cNvPr id="4" name="Slide Number Placeholder 3"/>
          <p:cNvSpPr>
            <a:spLocks noGrp="1"/>
          </p:cNvSpPr>
          <p:nvPr>
            <p:ph type="sldNum" sz="quarter" idx="12"/>
          </p:nvPr>
        </p:nvSpPr>
        <p:spPr/>
        <p:txBody>
          <a:bodyPr/>
          <a:lstStyle/>
          <a:p>
            <a:fld id="{40553196-D233-4FB0-B67A-69D61031F897}" type="slidenum">
              <a:rPr lang="en-US" smtClean="0"/>
              <a:t>2</a:t>
            </a:fld>
            <a:endParaRPr lang="en-US"/>
          </a:p>
        </p:txBody>
      </p:sp>
    </p:spTree>
    <p:extLst>
      <p:ext uri="{BB962C8B-B14F-4D97-AF65-F5344CB8AC3E}">
        <p14:creationId xmlns:p14="http://schemas.microsoft.com/office/powerpoint/2010/main" val="436424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dirty="0">
                <a:ea typeface="Calibri Light" charset="0"/>
                <a:cs typeface="Calibri Light" charset="0"/>
              </a:rPr>
              <a:t>Number of publications using cell lines of the specified demographics, plotted with CDC survivability rates </a:t>
            </a:r>
            <a:endParaRPr lang="en-US" sz="3000" dirty="0"/>
          </a:p>
        </p:txBody>
      </p:sp>
      <p:sp>
        <p:nvSpPr>
          <p:cNvPr id="3" name="Slide Number Placeholder 2"/>
          <p:cNvSpPr>
            <a:spLocks noGrp="1"/>
          </p:cNvSpPr>
          <p:nvPr>
            <p:ph type="sldNum" sz="quarter" idx="12"/>
          </p:nvPr>
        </p:nvSpPr>
        <p:spPr/>
        <p:txBody>
          <a:bodyPr/>
          <a:lstStyle/>
          <a:p>
            <a:fld id="{40553196-D233-4FB0-B67A-69D61031F897}"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01623"/>
            <a:ext cx="7315200" cy="5302981"/>
          </a:xfrm>
          <a:prstGeom prst="rect">
            <a:avLst/>
          </a:prstGeom>
        </p:spPr>
      </p:pic>
    </p:spTree>
    <p:extLst>
      <p:ext uri="{BB962C8B-B14F-4D97-AF65-F5344CB8AC3E}">
        <p14:creationId xmlns:p14="http://schemas.microsoft.com/office/powerpoint/2010/main" val="2064092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4344"/>
            <a:ext cx="7679160" cy="1325563"/>
          </a:xfrm>
        </p:spPr>
        <p:txBody>
          <a:bodyPr>
            <a:normAutofit/>
          </a:bodyPr>
          <a:lstStyle/>
          <a:p>
            <a:r>
              <a:rPr lang="en-US" sz="2700" dirty="0">
                <a:latin typeface="Calibri Light" charset="0"/>
                <a:ea typeface="Calibri Light" charset="0"/>
                <a:cs typeface="Calibri Light" charset="0"/>
              </a:rPr>
              <a:t>Cumulative Distribution Function (CDF) of publications with CDC Survivability Rates </a:t>
            </a:r>
          </a:p>
        </p:txBody>
      </p:sp>
      <p:sp>
        <p:nvSpPr>
          <p:cNvPr id="4" name="Slide Number Placeholder 3"/>
          <p:cNvSpPr>
            <a:spLocks noGrp="1"/>
          </p:cNvSpPr>
          <p:nvPr>
            <p:ph type="sldNum" sz="quarter" idx="12"/>
          </p:nvPr>
        </p:nvSpPr>
        <p:spPr/>
        <p:txBody>
          <a:bodyPr/>
          <a:lstStyle/>
          <a:p>
            <a:fld id="{40553196-D233-4FB0-B67A-69D61031F897}" type="slidenum">
              <a:rPr lang="en-US" smtClean="0"/>
              <a:t>21</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688" t="4411" r="5875" b="4841"/>
          <a:stretch/>
        </p:blipFill>
        <p:spPr>
          <a:xfrm>
            <a:off x="1267830" y="1700428"/>
            <a:ext cx="6400800" cy="4655923"/>
          </a:xfrm>
          <a:prstGeom prst="rect">
            <a:avLst/>
          </a:prstGeom>
        </p:spPr>
      </p:pic>
    </p:spTree>
    <p:extLst>
      <p:ext uri="{BB962C8B-B14F-4D97-AF65-F5344CB8AC3E}">
        <p14:creationId xmlns:p14="http://schemas.microsoft.com/office/powerpoint/2010/main" val="164515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a:ea typeface="Calibri Light" charset="0"/>
                <a:cs typeface="Calibri Light" charset="0"/>
              </a:rPr>
              <a:t>Cumulative Distribution Function (CDF) of Publications with CDC Incidence and Death Counts</a:t>
            </a:r>
            <a:endParaRPr lang="en-US" sz="2700"/>
          </a:p>
        </p:txBody>
      </p:sp>
      <p:sp>
        <p:nvSpPr>
          <p:cNvPr id="3" name="Slide Number Placeholder 2"/>
          <p:cNvSpPr>
            <a:spLocks noGrp="1"/>
          </p:cNvSpPr>
          <p:nvPr>
            <p:ph type="sldNum" sz="quarter" idx="12"/>
          </p:nvPr>
        </p:nvSpPr>
        <p:spPr/>
        <p:txBody>
          <a:bodyPr/>
          <a:lstStyle/>
          <a:p>
            <a:fld id="{40553196-D233-4FB0-B67A-69D61031F897}" type="slidenum">
              <a:rPr lang="en-US" smtClean="0"/>
              <a:t>22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9"/>
            <a:ext cx="9144000" cy="4437444"/>
          </a:xfrm>
          <a:prstGeom prst="rect">
            <a:avLst/>
          </a:prstGeom>
        </p:spPr>
      </p:pic>
    </p:spTree>
    <p:extLst>
      <p:ext uri="{BB962C8B-B14F-4D97-AF65-F5344CB8AC3E}">
        <p14:creationId xmlns:p14="http://schemas.microsoft.com/office/powerpoint/2010/main" val="1028493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a:ea typeface="Calibri Light" charset="0"/>
                <a:cs typeface="Calibri Light" charset="0"/>
              </a:rPr>
              <a:t>Cumulative Distribution Function (CDF) of Publications with CDC Incidence and Death Counts</a:t>
            </a:r>
            <a:endParaRPr lang="en-US" sz="2700"/>
          </a:p>
        </p:txBody>
      </p:sp>
      <p:sp>
        <p:nvSpPr>
          <p:cNvPr id="3" name="Slide Number Placeholder 2"/>
          <p:cNvSpPr>
            <a:spLocks noGrp="1"/>
          </p:cNvSpPr>
          <p:nvPr>
            <p:ph type="sldNum" sz="quarter" idx="12"/>
          </p:nvPr>
        </p:nvSpPr>
        <p:spPr/>
        <p:txBody>
          <a:bodyPr/>
          <a:lstStyle/>
          <a:p>
            <a:fld id="{40553196-D233-4FB0-B67A-69D61031F897}" type="slidenum">
              <a:rPr lang="en-US" smtClean="0"/>
              <a:t>23</a:t>
            </a:fld>
            <a:endParaRPr lang="en-US"/>
          </a:p>
        </p:txBody>
      </p:sp>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276" t="4014" r="6874" b="4078"/>
          <a:stretch/>
        </p:blipFill>
        <p:spPr>
          <a:xfrm>
            <a:off x="302697" y="1656521"/>
            <a:ext cx="8565109" cy="4885361"/>
          </a:xfrm>
          <a:prstGeom prst="rect">
            <a:avLst/>
          </a:prstGeom>
        </p:spPr>
      </p:pic>
      <p:pic>
        <p:nvPicPr>
          <p:cNvPr id="6" name="Picture 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896" t="29967" r="78451" b="59075"/>
          <a:stretch/>
        </p:blipFill>
        <p:spPr>
          <a:xfrm>
            <a:off x="1669773" y="5164561"/>
            <a:ext cx="954156" cy="732658"/>
          </a:xfrm>
          <a:prstGeom prst="rect">
            <a:avLst/>
          </a:prstGeom>
        </p:spPr>
      </p:pic>
    </p:spTree>
    <p:extLst>
      <p:ext uri="{BB962C8B-B14F-4D97-AF65-F5344CB8AC3E}">
        <p14:creationId xmlns:p14="http://schemas.microsoft.com/office/powerpoint/2010/main" val="1636199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6" name="Elbow Connector 235"/>
          <p:cNvCxnSpPr/>
          <p:nvPr/>
        </p:nvCxnSpPr>
        <p:spPr>
          <a:xfrm flipV="1">
            <a:off x="4821591" y="4252447"/>
            <a:ext cx="642678" cy="157097"/>
          </a:xfrm>
          <a:prstGeom prst="bentConnector3">
            <a:avLst>
              <a:gd name="adj1" fmla="val 7532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Elbow Connector 572"/>
          <p:cNvCxnSpPr/>
          <p:nvPr/>
        </p:nvCxnSpPr>
        <p:spPr>
          <a:xfrm rot="10800000">
            <a:off x="3261311" y="3985240"/>
            <a:ext cx="964615" cy="901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207160" y="288933"/>
            <a:ext cx="4718145" cy="733342"/>
          </a:xfrm>
          <a:prstGeom prst="rect">
            <a:avLst/>
          </a:prstGeom>
          <a:noFill/>
          <a:ln w="76200">
            <a:noFill/>
          </a:ln>
        </p:spPr>
        <p:txBody>
          <a:bodyPr wrap="square" rtlCol="0">
            <a:spAutoFit/>
          </a:bodyPr>
          <a:lstStyle/>
          <a:p>
            <a:pPr algn="ctr"/>
            <a:endParaRPr lang="en-US" sz="288" dirty="0">
              <a:latin typeface="Impact" pitchFamily="34" charset="0"/>
              <a:cs typeface="Times New Roman" pitchFamily="18" charset="0"/>
            </a:endParaRPr>
          </a:p>
          <a:p>
            <a:pPr algn="ctr"/>
            <a:endParaRPr lang="en-US" sz="288" dirty="0">
              <a:latin typeface="Impact" pitchFamily="34" charset="0"/>
              <a:cs typeface="Times New Roman" pitchFamily="18" charset="0"/>
            </a:endParaRPr>
          </a:p>
          <a:p>
            <a:pPr algn="ctr"/>
            <a:r>
              <a:rPr lang="en-US" sz="1538" dirty="0">
                <a:latin typeface="Impact" pitchFamily="34" charset="0"/>
                <a:cs typeface="Times New Roman" pitchFamily="18" charset="0"/>
              </a:rPr>
              <a:t>Demographic Inclusiveness in Human Cell Studies</a:t>
            </a:r>
            <a:endParaRPr lang="en-SG" sz="1538" dirty="0">
              <a:latin typeface="Impact" pitchFamily="34" charset="0"/>
              <a:cs typeface="Times New Roman" pitchFamily="18" charset="0"/>
            </a:endParaRPr>
          </a:p>
          <a:p>
            <a:pPr algn="ctr"/>
            <a:endParaRPr lang="en-US" sz="513" dirty="0">
              <a:latin typeface="Arial" pitchFamily="34" charset="0"/>
              <a:cs typeface="Arial" pitchFamily="34" charset="0"/>
            </a:endParaRPr>
          </a:p>
          <a:p>
            <a:pPr>
              <a:tabLst>
                <a:tab pos="86977" algn="l"/>
              </a:tabLst>
            </a:pPr>
            <a:r>
              <a:rPr lang="en-US" sz="513" dirty="0">
                <a:latin typeface="Arial" pitchFamily="34" charset="0"/>
                <a:cs typeface="Arial" pitchFamily="34" charset="0"/>
              </a:rPr>
              <a:t>	</a:t>
            </a:r>
          </a:p>
          <a:p>
            <a:pPr>
              <a:tabLst>
                <a:tab pos="86977" algn="l"/>
              </a:tabLst>
            </a:pPr>
            <a:endParaRPr lang="en-US" sz="513" dirty="0">
              <a:latin typeface="Arial" pitchFamily="34" charset="0"/>
              <a:cs typeface="Arial" pitchFamily="34" charset="0"/>
            </a:endParaRPr>
          </a:p>
          <a:p>
            <a:pPr>
              <a:tabLst>
                <a:tab pos="86977" algn="l"/>
              </a:tabLst>
            </a:pPr>
            <a:endParaRPr lang="en-US" sz="513" dirty="0">
              <a:latin typeface="Arial" pitchFamily="34" charset="0"/>
              <a:cs typeface="Arial" pitchFamily="34" charset="0"/>
            </a:endParaRPr>
          </a:p>
        </p:txBody>
      </p:sp>
      <p:pic>
        <p:nvPicPr>
          <p:cNvPr id="4" name="Picture 122" descr="SMART_Logo_texts(Web_Vide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94904" y="241124"/>
            <a:ext cx="1135794" cy="425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7" descr="C:\Users\smrwh.NUSEXT\Desktop\FM-logo_color-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t="18085" r="6553" b="27401"/>
          <a:stretch/>
        </p:blipFill>
        <p:spPr bwMode="auto">
          <a:xfrm>
            <a:off x="5299173" y="0"/>
            <a:ext cx="1698279" cy="70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380197" y="989456"/>
            <a:ext cx="2243486" cy="486993"/>
          </a:xfrm>
          <a:prstGeom prst="rect">
            <a:avLst/>
          </a:prstGeom>
          <a:noFill/>
        </p:spPr>
        <p:txBody>
          <a:bodyPr wrap="square" rtlCol="0">
            <a:spAutoFit/>
          </a:bodyPr>
          <a:lstStyle/>
          <a:p>
            <a:pPr>
              <a:tabLst>
                <a:tab pos="86977" algn="l"/>
              </a:tabLst>
            </a:pPr>
            <a:r>
              <a:rPr lang="en-US" sz="513" dirty="0">
                <a:latin typeface="Arial" pitchFamily="34" charset="0"/>
                <a:cs typeface="Arial" pitchFamily="34" charset="0"/>
              </a:rPr>
              <a:t>Iva Bojic</a:t>
            </a:r>
            <a:r>
              <a:rPr lang="en-US" sz="513" baseline="30000" dirty="0">
                <a:latin typeface="Arial" pitchFamily="34" charset="0"/>
                <a:cs typeface="Arial" pitchFamily="34" charset="0"/>
              </a:rPr>
              <a:t>1,2</a:t>
            </a:r>
            <a:r>
              <a:rPr lang="en-US" sz="513" dirty="0">
                <a:latin typeface="Arial" pitchFamily="34" charset="0"/>
                <a:cs typeface="Arial" pitchFamily="34" charset="0"/>
              </a:rPr>
              <a:t> </a:t>
            </a:r>
          </a:p>
          <a:p>
            <a:pPr>
              <a:tabLst>
                <a:tab pos="86977" algn="l"/>
              </a:tabLst>
            </a:pPr>
            <a:r>
              <a:rPr lang="en-US" sz="513" dirty="0">
                <a:latin typeface="Arial" pitchFamily="34" charset="0"/>
                <a:cs typeface="Arial" pitchFamily="34" charset="0"/>
              </a:rPr>
              <a:t>Aaron Gerow</a:t>
            </a:r>
            <a:r>
              <a:rPr lang="en-US" sz="513" baseline="30000" dirty="0">
                <a:latin typeface="Arial" pitchFamily="34" charset="0"/>
                <a:cs typeface="Arial" pitchFamily="34" charset="0"/>
              </a:rPr>
              <a:t>3</a:t>
            </a:r>
            <a:r>
              <a:rPr lang="en-US" sz="513" dirty="0">
                <a:latin typeface="Arial" pitchFamily="34" charset="0"/>
                <a:cs typeface="Arial" pitchFamily="34" charset="0"/>
              </a:rPr>
              <a:t> </a:t>
            </a:r>
          </a:p>
          <a:p>
            <a:pPr>
              <a:tabLst>
                <a:tab pos="86977" algn="l"/>
              </a:tabLst>
            </a:pPr>
            <a:r>
              <a:rPr lang="en-US" sz="513" dirty="0">
                <a:latin typeface="Arial" pitchFamily="34" charset="0"/>
                <a:cs typeface="Arial" pitchFamily="34" charset="0"/>
              </a:rPr>
              <a:t>Jessica Snyder</a:t>
            </a:r>
            <a:r>
              <a:rPr lang="en-US" sz="513" baseline="30000" dirty="0">
                <a:latin typeface="Arial" pitchFamily="34" charset="0"/>
                <a:cs typeface="Arial" pitchFamily="34" charset="0"/>
              </a:rPr>
              <a:t>1,2</a:t>
            </a:r>
            <a:r>
              <a:rPr lang="en-US" sz="513" dirty="0">
                <a:latin typeface="Arial" pitchFamily="34" charset="0"/>
                <a:cs typeface="Arial" pitchFamily="34" charset="0"/>
              </a:rPr>
              <a:t> </a:t>
            </a:r>
          </a:p>
          <a:p>
            <a:pPr>
              <a:tabLst>
                <a:tab pos="86977" algn="l"/>
              </a:tabLst>
            </a:pPr>
            <a:r>
              <a:rPr lang="en-US" sz="513" dirty="0">
                <a:latin typeface="Arial" pitchFamily="34" charset="0"/>
                <a:cs typeface="Arial" pitchFamily="34" charset="0"/>
              </a:rPr>
              <a:t>Carlo Ratti</a:t>
            </a:r>
            <a:r>
              <a:rPr lang="en-US" sz="513" baseline="30000" dirty="0">
                <a:latin typeface="Arial" pitchFamily="34" charset="0"/>
                <a:cs typeface="Arial" pitchFamily="34" charset="0"/>
              </a:rPr>
              <a:t>1,2</a:t>
            </a:r>
            <a:r>
              <a:rPr lang="en-US" sz="513" dirty="0">
                <a:latin typeface="Arial" pitchFamily="34" charset="0"/>
                <a:cs typeface="Arial" pitchFamily="34" charset="0"/>
              </a:rPr>
              <a:t>   (</a:t>
            </a:r>
            <a:r>
              <a:rPr lang="en-US" sz="513" dirty="0" err="1">
                <a:latin typeface="Arial" pitchFamily="34" charset="0"/>
                <a:cs typeface="Arial" pitchFamily="34" charset="0"/>
              </a:rPr>
              <a:t>ratti@mit.edu</a:t>
            </a:r>
            <a:r>
              <a:rPr lang="en-US" sz="513" dirty="0">
                <a:latin typeface="Arial" pitchFamily="34" charset="0"/>
                <a:cs typeface="Arial" pitchFamily="34" charset="0"/>
              </a:rPr>
              <a:t>)</a:t>
            </a:r>
          </a:p>
          <a:p>
            <a:pPr>
              <a:tabLst>
                <a:tab pos="86977" algn="l"/>
              </a:tabLst>
            </a:pPr>
            <a:endParaRPr lang="en-US" sz="513" dirty="0">
              <a:latin typeface="Arial" pitchFamily="34" charset="0"/>
              <a:cs typeface="Arial" pitchFamily="34" charset="0"/>
            </a:endParaRPr>
          </a:p>
        </p:txBody>
      </p:sp>
      <p:sp>
        <p:nvSpPr>
          <p:cNvPr id="10" name="TextBox 9"/>
          <p:cNvSpPr txBox="1"/>
          <p:nvPr/>
        </p:nvSpPr>
        <p:spPr>
          <a:xfrm>
            <a:off x="3290994" y="993084"/>
            <a:ext cx="3680454" cy="486993"/>
          </a:xfrm>
          <a:prstGeom prst="rect">
            <a:avLst/>
          </a:prstGeom>
          <a:noFill/>
        </p:spPr>
        <p:txBody>
          <a:bodyPr wrap="square" rtlCol="0">
            <a:spAutoFit/>
          </a:bodyPr>
          <a:lstStyle/>
          <a:p>
            <a:pPr marL="183109" indent="-183109">
              <a:buFont typeface="+mj-lt"/>
              <a:buAutoNum type="arabicPeriod"/>
            </a:pPr>
            <a:r>
              <a:rPr lang="en-US" sz="513" dirty="0" err="1">
                <a:latin typeface="Calibri Light" charset="0"/>
                <a:ea typeface="Calibri Light" charset="0"/>
                <a:cs typeface="Calibri Light" charset="0"/>
              </a:rPr>
              <a:t>SENSEable</a:t>
            </a:r>
            <a:r>
              <a:rPr lang="en-US" sz="513" dirty="0">
                <a:latin typeface="Calibri Light" charset="0"/>
                <a:ea typeface="Calibri Light" charset="0"/>
                <a:cs typeface="Calibri Light" charset="0"/>
              </a:rPr>
              <a:t> City Lab, Department of Urban Studies and Planning, Massachusetts Institute of Technology</a:t>
            </a:r>
          </a:p>
          <a:p>
            <a:pPr marL="183109" indent="-183109">
              <a:buFont typeface="+mj-lt"/>
              <a:buAutoNum type="arabicPeriod"/>
            </a:pPr>
            <a:r>
              <a:rPr lang="en-US" sz="513" dirty="0" err="1">
                <a:latin typeface="Calibri Light" charset="0"/>
                <a:ea typeface="Calibri Light" charset="0"/>
                <a:cs typeface="Calibri Light" charset="0"/>
              </a:rPr>
              <a:t>SENSEable</a:t>
            </a:r>
            <a:r>
              <a:rPr lang="en-US" sz="513" dirty="0">
                <a:latin typeface="Calibri Light" charset="0"/>
                <a:ea typeface="Calibri Light" charset="0"/>
                <a:cs typeface="Calibri Light" charset="0"/>
              </a:rPr>
              <a:t> City Lab, Future Urban Mobility Interdisciplinary Research Group, Singapore-MIT Alliance for Research and Technology</a:t>
            </a:r>
          </a:p>
          <a:p>
            <a:pPr marL="183109" indent="-183109">
              <a:buFont typeface="+mj-lt"/>
              <a:buAutoNum type="arabicPeriod"/>
            </a:pPr>
            <a:r>
              <a:rPr lang="en-US" sz="513" dirty="0">
                <a:latin typeface="Calibri Light" charset="0"/>
                <a:ea typeface="Calibri Light" charset="0"/>
                <a:cs typeface="Calibri Light" charset="0"/>
              </a:rPr>
              <a:t>Computation Institute, University of Chicago</a:t>
            </a:r>
          </a:p>
          <a:p>
            <a:pPr marL="183109" indent="-183109">
              <a:buFont typeface="+mj-lt"/>
              <a:buAutoNum type="arabicPeriod"/>
            </a:pPr>
            <a:endParaRPr lang="en-US" sz="513" dirty="0">
              <a:latin typeface="Calibri Light" charset="0"/>
              <a:ea typeface="Calibri Light" charset="0"/>
              <a:cs typeface="Calibri Light" charset="0"/>
            </a:endParaRPr>
          </a:p>
        </p:txBody>
      </p:sp>
      <p:sp>
        <p:nvSpPr>
          <p:cNvPr id="12" name="Rectangle 11"/>
          <p:cNvSpPr/>
          <p:nvPr/>
        </p:nvSpPr>
        <p:spPr>
          <a:xfrm>
            <a:off x="2195624" y="72080"/>
            <a:ext cx="4718197" cy="6710096"/>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88">
              <a:solidFill>
                <a:schemeClr val="tx1"/>
              </a:solidFill>
            </a:endParaRPr>
          </a:p>
        </p:txBody>
      </p:sp>
      <p:cxnSp>
        <p:nvCxnSpPr>
          <p:cNvPr id="38" name="Straight Connector 37"/>
          <p:cNvCxnSpPr/>
          <p:nvPr/>
        </p:nvCxnSpPr>
        <p:spPr>
          <a:xfrm>
            <a:off x="2346077" y="1352555"/>
            <a:ext cx="4383119"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7" name="Group 76"/>
          <p:cNvGrpSpPr>
            <a:grpSpLocks noChangeAspect="1"/>
          </p:cNvGrpSpPr>
          <p:nvPr/>
        </p:nvGrpSpPr>
        <p:grpSpPr>
          <a:xfrm>
            <a:off x="2265001" y="2748388"/>
            <a:ext cx="1464885" cy="791001"/>
            <a:chOff x="5423891" y="13971932"/>
            <a:chExt cx="9634929" cy="5202620"/>
          </a:xfrm>
        </p:grpSpPr>
        <p:pic>
          <p:nvPicPr>
            <p:cNvPr id="78" name="Picture 77"/>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4210"/>
            <a:stretch/>
          </p:blipFill>
          <p:spPr>
            <a:xfrm>
              <a:off x="5423891" y="13971932"/>
              <a:ext cx="9634929" cy="5202620"/>
            </a:xfrm>
            <a:prstGeom prst="rect">
              <a:avLst/>
            </a:prstGeom>
          </p:spPr>
        </p:pic>
        <p:pic>
          <p:nvPicPr>
            <p:cNvPr id="79" name="Picture 78"/>
            <p:cNvPicPr>
              <a:picLocks noChangeAspect="1"/>
            </p:cNvPicPr>
            <p:nvPr/>
          </p:nvPicPr>
          <p:blipFill rotWithShape="1">
            <a:blip r:embed="rId6">
              <a:clrChange>
                <a:clrFrom>
                  <a:srgbClr val="FFFFFF"/>
                </a:clrFrom>
                <a:clrTo>
                  <a:srgbClr val="FFFFFF">
                    <a:alpha val="0"/>
                  </a:srgbClr>
                </a:clrTo>
              </a:clrChange>
            </a:blip>
            <a:srcRect l="21102" t="16249" r="17473" b="17209"/>
            <a:stretch/>
          </p:blipFill>
          <p:spPr>
            <a:xfrm>
              <a:off x="11951854" y="15893439"/>
              <a:ext cx="2152286" cy="1554402"/>
            </a:xfrm>
            <a:prstGeom prst="rect">
              <a:avLst/>
            </a:prstGeom>
          </p:spPr>
        </p:pic>
      </p:grpSp>
      <p:grpSp>
        <p:nvGrpSpPr>
          <p:cNvPr id="15" name="Group 14"/>
          <p:cNvGrpSpPr>
            <a:grpSpLocks noChangeAspect="1"/>
          </p:cNvGrpSpPr>
          <p:nvPr/>
        </p:nvGrpSpPr>
        <p:grpSpPr>
          <a:xfrm>
            <a:off x="4006745" y="2809385"/>
            <a:ext cx="2834610" cy="677294"/>
            <a:chOff x="12955365" y="8819911"/>
            <a:chExt cx="15033014" cy="3591949"/>
          </a:xfrm>
        </p:grpSpPr>
        <p:pic>
          <p:nvPicPr>
            <p:cNvPr id="86" name="Picture 85"/>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7078" t="34215" r="7078" b="35766"/>
            <a:stretch/>
          </p:blipFill>
          <p:spPr>
            <a:xfrm>
              <a:off x="12955365" y="8819911"/>
              <a:ext cx="12801600" cy="3591949"/>
            </a:xfrm>
            <a:prstGeom prst="rect">
              <a:avLst/>
            </a:prstGeom>
          </p:spPr>
        </p:pic>
        <p:pic>
          <p:nvPicPr>
            <p:cNvPr id="87" name="Picture 86"/>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1506" t="69228" r="64503" b="12558"/>
            <a:stretch/>
          </p:blipFill>
          <p:spPr>
            <a:xfrm>
              <a:off x="25252298" y="9428284"/>
              <a:ext cx="2736081" cy="1401154"/>
            </a:xfrm>
            <a:prstGeom prst="rect">
              <a:avLst/>
            </a:prstGeom>
          </p:spPr>
        </p:pic>
      </p:grpSp>
      <p:sp>
        <p:nvSpPr>
          <p:cNvPr id="94" name="Rectangle 93"/>
          <p:cNvSpPr/>
          <p:nvPr/>
        </p:nvSpPr>
        <p:spPr>
          <a:xfrm>
            <a:off x="2345590" y="1412244"/>
            <a:ext cx="4370140" cy="228706"/>
          </a:xfrm>
          <a:prstGeom prst="rect">
            <a:avLst/>
          </a:prstGeom>
          <a:solidFill>
            <a:schemeClr val="bg1"/>
          </a:solidFill>
          <a:ln>
            <a:noFill/>
            <a:prstDash val="solid"/>
          </a:ln>
        </p:spPr>
        <p:style>
          <a:lnRef idx="2">
            <a:schemeClr val="accent6"/>
          </a:lnRef>
          <a:fillRef idx="1">
            <a:schemeClr val="lt1"/>
          </a:fillRef>
          <a:effectRef idx="0">
            <a:schemeClr val="accent6"/>
          </a:effectRef>
          <a:fontRef idx="minor">
            <a:schemeClr val="dk1"/>
          </a:fontRef>
        </p:style>
        <p:txBody>
          <a:bodyPr rtlCol="0" anchor="t"/>
          <a:lstStyle/>
          <a:p>
            <a:r>
              <a:rPr lang="en-US" sz="481" b="1" dirty="0">
                <a:solidFill>
                  <a:schemeClr val="tx1"/>
                </a:solidFill>
                <a:latin typeface="Calibri Light" charset="0"/>
                <a:ea typeface="Calibri Light" charset="0"/>
                <a:cs typeface="Calibri Light" charset="0"/>
              </a:rPr>
              <a:t>RATIONALE: WHAT IS THE DEMOGRAPHIC REPRESENTATION DURING MEDICAL RESEARCH?  COULD REPRESENTATION EFFECT THE EFFICACY OF TREATMENT?</a:t>
            </a:r>
          </a:p>
        </p:txBody>
      </p:sp>
      <p:sp>
        <p:nvSpPr>
          <p:cNvPr id="19" name="Rounded Rectangle 18"/>
          <p:cNvSpPr/>
          <p:nvPr/>
        </p:nvSpPr>
        <p:spPr>
          <a:xfrm>
            <a:off x="3729886" y="2795758"/>
            <a:ext cx="273300" cy="491876"/>
          </a:xfrm>
          <a:prstGeom prst="roundRect">
            <a:avLst>
              <a:gd name="adj" fmla="val 11830"/>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CASE STUDY WITH BREAST CANCER</a:t>
            </a:r>
          </a:p>
        </p:txBody>
      </p:sp>
      <p:sp>
        <p:nvSpPr>
          <p:cNvPr id="558" name="Rounded Rectangle 557"/>
          <p:cNvSpPr/>
          <p:nvPr/>
        </p:nvSpPr>
        <p:spPr>
          <a:xfrm>
            <a:off x="4029117" y="2634001"/>
            <a:ext cx="2812579" cy="954771"/>
          </a:xfrm>
          <a:prstGeom prst="roundRect">
            <a:avLst>
              <a:gd name="adj" fmla="val 6319"/>
            </a:avLst>
          </a:prstGeom>
          <a:no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A2. MORBIDITY RATE IS HIGHER, SURVIVAL RATE IS LOWER FOR BLACK BREAST CANCER PATIENTS. </a:t>
            </a:r>
          </a:p>
        </p:txBody>
      </p:sp>
      <p:sp>
        <p:nvSpPr>
          <p:cNvPr id="21" name="Right Brace 20"/>
          <p:cNvSpPr/>
          <p:nvPr/>
        </p:nvSpPr>
        <p:spPr>
          <a:xfrm rot="16200000" flipH="1" flipV="1">
            <a:off x="5386515" y="2244237"/>
            <a:ext cx="111066" cy="2826666"/>
          </a:xfrm>
          <a:prstGeom prst="rightBrace">
            <a:avLst>
              <a:gd name="adj1" fmla="val 70687"/>
              <a:gd name="adj2" fmla="val 50000"/>
            </a:avLst>
          </a:prstGeom>
          <a:ln>
            <a:solidFill>
              <a:schemeClr val="tx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sz="288"/>
          </a:p>
        </p:txBody>
      </p:sp>
      <p:cxnSp>
        <p:nvCxnSpPr>
          <p:cNvPr id="25" name="Elbow Connector 24"/>
          <p:cNvCxnSpPr>
            <a:stCxn id="690" idx="1"/>
            <a:endCxn id="568" idx="0"/>
          </p:cNvCxnSpPr>
          <p:nvPr/>
        </p:nvCxnSpPr>
        <p:spPr>
          <a:xfrm rot="10800000" flipV="1">
            <a:off x="5118709" y="3786972"/>
            <a:ext cx="76225" cy="10045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1" name="Elbow Connector 560"/>
          <p:cNvCxnSpPr>
            <a:endCxn id="650" idx="0"/>
          </p:cNvCxnSpPr>
          <p:nvPr/>
        </p:nvCxnSpPr>
        <p:spPr>
          <a:xfrm>
            <a:off x="5644789" y="3776650"/>
            <a:ext cx="146173" cy="11077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3" name="Rounded Rectangle 562"/>
          <p:cNvSpPr/>
          <p:nvPr/>
        </p:nvSpPr>
        <p:spPr>
          <a:xfrm>
            <a:off x="6116057" y="3886876"/>
            <a:ext cx="705425" cy="202385"/>
          </a:xfrm>
          <a:prstGeom prst="roundRect">
            <a:avLst>
              <a:gd name="adj" fmla="val 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481">
                <a:solidFill>
                  <a:schemeClr val="tx1"/>
                </a:solidFill>
                <a:latin typeface="Calibri Light" charset="0"/>
                <a:ea typeface="Calibri Light" charset="0"/>
                <a:cs typeface="Calibri Light" charset="0"/>
              </a:rPr>
              <a:t>SIGNIFICANT, YET OUTSIDE THE SCOPE OF THIS WORK</a:t>
            </a:r>
            <a:endParaRPr lang="en-US" sz="481" dirty="0">
              <a:solidFill>
                <a:schemeClr val="tx1"/>
              </a:solidFill>
              <a:latin typeface="Calibri Light" charset="0"/>
              <a:ea typeface="Calibri Light" charset="0"/>
              <a:cs typeface="Calibri Light" charset="0"/>
            </a:endParaRPr>
          </a:p>
        </p:txBody>
      </p:sp>
      <p:cxnSp>
        <p:nvCxnSpPr>
          <p:cNvPr id="564" name="Elbow Connector 563"/>
          <p:cNvCxnSpPr>
            <a:stCxn id="650" idx="3"/>
            <a:endCxn id="563" idx="1"/>
          </p:cNvCxnSpPr>
          <p:nvPr/>
        </p:nvCxnSpPr>
        <p:spPr>
          <a:xfrm flipV="1">
            <a:off x="5980078" y="3988068"/>
            <a:ext cx="135979" cy="27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5" name="Rounded Rectangle 564"/>
          <p:cNvSpPr/>
          <p:nvPr/>
        </p:nvSpPr>
        <p:spPr>
          <a:xfrm>
            <a:off x="3356391" y="3885145"/>
            <a:ext cx="1457861" cy="205690"/>
          </a:xfrm>
          <a:prstGeom prst="roundRect">
            <a:avLst>
              <a:gd name="adj" fmla="val 12839"/>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Q3. WHAT TOOLS ARE AVAILABLE TO </a:t>
            </a:r>
          </a:p>
          <a:p>
            <a:r>
              <a:rPr lang="en-US" sz="481" dirty="0">
                <a:solidFill>
                  <a:schemeClr val="tx1"/>
                </a:solidFill>
                <a:latin typeface="Calibri Light" charset="0"/>
                <a:ea typeface="Calibri Light" charset="0"/>
                <a:cs typeface="Calibri Light" charset="0"/>
              </a:rPr>
              <a:t>STUDY INTRINSIC FACTORS?</a:t>
            </a:r>
          </a:p>
        </p:txBody>
      </p:sp>
      <p:cxnSp>
        <p:nvCxnSpPr>
          <p:cNvPr id="567" name="Elbow Connector 566"/>
          <p:cNvCxnSpPr>
            <a:stCxn id="568" idx="1"/>
            <a:endCxn id="565" idx="3"/>
          </p:cNvCxnSpPr>
          <p:nvPr/>
        </p:nvCxnSpPr>
        <p:spPr>
          <a:xfrm rot="10800000">
            <a:off x="4814252" y="3987990"/>
            <a:ext cx="115358" cy="3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8" name="Rounded Rectangle 567"/>
          <p:cNvSpPr/>
          <p:nvPr/>
        </p:nvSpPr>
        <p:spPr>
          <a:xfrm>
            <a:off x="4929610" y="3887426"/>
            <a:ext cx="378197" cy="201835"/>
          </a:xfrm>
          <a:prstGeom prst="roundRect">
            <a:avLst>
              <a:gd name="adj" fmla="val 2470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INTRINSIC FACTORS</a:t>
            </a:r>
          </a:p>
        </p:txBody>
      </p:sp>
      <p:sp>
        <p:nvSpPr>
          <p:cNvPr id="572" name="Right Brace 571"/>
          <p:cNvSpPr/>
          <p:nvPr/>
        </p:nvSpPr>
        <p:spPr>
          <a:xfrm rot="10800000" flipH="1" flipV="1">
            <a:off x="3206948" y="3878897"/>
            <a:ext cx="49970" cy="213437"/>
          </a:xfrm>
          <a:prstGeom prst="rightBrace">
            <a:avLst>
              <a:gd name="adj1" fmla="val 70687"/>
              <a:gd name="adj2" fmla="val 50000"/>
            </a:avLst>
          </a:prstGeom>
          <a:ln>
            <a:solidFill>
              <a:schemeClr val="tx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sz="288"/>
          </a:p>
        </p:txBody>
      </p:sp>
      <p:sp>
        <p:nvSpPr>
          <p:cNvPr id="577" name="Rounded Rectangle 576"/>
          <p:cNvSpPr/>
          <p:nvPr/>
        </p:nvSpPr>
        <p:spPr>
          <a:xfrm>
            <a:off x="2607398" y="3882256"/>
            <a:ext cx="555879" cy="88927"/>
          </a:xfrm>
          <a:prstGeom prst="roundRect">
            <a:avLst>
              <a:gd name="adj" fmla="val 39899"/>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PRIMARY CELLS</a:t>
            </a:r>
          </a:p>
        </p:txBody>
      </p:sp>
      <p:sp>
        <p:nvSpPr>
          <p:cNvPr id="579" name="Rounded Rectangle 578"/>
          <p:cNvSpPr/>
          <p:nvPr/>
        </p:nvSpPr>
        <p:spPr>
          <a:xfrm>
            <a:off x="2111804" y="3849369"/>
            <a:ext cx="497754" cy="167957"/>
          </a:xfrm>
          <a:prstGeom prst="roundRect">
            <a:avLst>
              <a:gd name="adj" fmla="val 39899"/>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sz="401" i="1" dirty="0">
                <a:solidFill>
                  <a:schemeClr val="tx1"/>
                </a:solidFill>
                <a:latin typeface="Calibri Light" charset="0"/>
                <a:ea typeface="Calibri Light" charset="0"/>
                <a:cs typeface="Calibri Light" charset="0"/>
              </a:rPr>
              <a:t>Future work</a:t>
            </a:r>
          </a:p>
        </p:txBody>
      </p:sp>
      <p:sp>
        <p:nvSpPr>
          <p:cNvPr id="582" name="Rounded Rectangle 581"/>
          <p:cNvSpPr/>
          <p:nvPr/>
        </p:nvSpPr>
        <p:spPr>
          <a:xfrm>
            <a:off x="2077196" y="3999334"/>
            <a:ext cx="530202" cy="167957"/>
          </a:xfrm>
          <a:prstGeom prst="roundRect">
            <a:avLst>
              <a:gd name="adj" fmla="val 39899"/>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sz="401" i="1" dirty="0">
                <a:solidFill>
                  <a:schemeClr val="tx1"/>
                </a:solidFill>
                <a:latin typeface="Calibri Light" charset="0"/>
                <a:ea typeface="Calibri Light" charset="0"/>
                <a:cs typeface="Calibri Light" charset="0"/>
              </a:rPr>
              <a:t>Starting point</a:t>
            </a:r>
          </a:p>
        </p:txBody>
      </p:sp>
      <p:sp>
        <p:nvSpPr>
          <p:cNvPr id="636" name="Rounded Rectangle 635"/>
          <p:cNvSpPr/>
          <p:nvPr/>
        </p:nvSpPr>
        <p:spPr>
          <a:xfrm>
            <a:off x="2276375" y="6428310"/>
            <a:ext cx="4498722" cy="306707"/>
          </a:xfrm>
          <a:prstGeom prst="roundRect">
            <a:avLst>
              <a:gd name="adj" fmla="val 3092"/>
            </a:avLst>
          </a:prstGeom>
          <a:noFill/>
          <a:ln>
            <a:noFill/>
          </a:ln>
        </p:spPr>
        <p:style>
          <a:lnRef idx="2">
            <a:schemeClr val="dk1"/>
          </a:lnRef>
          <a:fillRef idx="1">
            <a:schemeClr val="lt1"/>
          </a:fillRef>
          <a:effectRef idx="0">
            <a:schemeClr val="dk1"/>
          </a:effectRef>
          <a:fontRef idx="minor">
            <a:schemeClr val="dk1"/>
          </a:fontRef>
        </p:style>
        <p:txBody>
          <a:bodyPr rtlCol="0" anchor="t"/>
          <a:lstStyle/>
          <a:p>
            <a:r>
              <a:rPr lang="en-US" sz="481" b="1" dirty="0">
                <a:solidFill>
                  <a:schemeClr val="tx1"/>
                </a:solidFill>
                <a:latin typeface="Calibri Light" charset="0"/>
                <a:ea typeface="Calibri Light" charset="0"/>
                <a:cs typeface="Calibri Light" charset="0"/>
              </a:rPr>
              <a:t>CONCLUSION. THIS RETROSPECTIVE CHARACTERIZES THE EXISTING TOOL KIT FOR MEDICAL RESEARCHERS TO STUDY INTRINSIC FACTORS OF DISEASE, EXPOSING GAPS IN DEMOGRAPHIC REPRESENTATION , ALLOWING FOR DISCUSSION PER DEFICIENCIES IN TREATMENT EFFICACY ON A POPULATION-LEVEL. </a:t>
            </a:r>
            <a:r>
              <a:rPr lang="en-US" sz="481" dirty="0">
                <a:solidFill>
                  <a:schemeClr val="tx1"/>
                </a:solidFill>
                <a:latin typeface="Calibri Light" charset="0"/>
                <a:ea typeface="Calibri Light" charset="0"/>
                <a:cs typeface="Calibri Light" charset="0"/>
              </a:rPr>
              <a:t>Acknowledgement. The research is supported by the National Research Foundation, Prime Minister’s Office, Singapore, under its CREATE </a:t>
            </a:r>
            <a:r>
              <a:rPr lang="en-US" sz="481" dirty="0" err="1">
                <a:solidFill>
                  <a:schemeClr val="tx1"/>
                </a:solidFill>
                <a:latin typeface="Calibri Light" charset="0"/>
                <a:ea typeface="Calibri Light" charset="0"/>
                <a:cs typeface="Calibri Light" charset="0"/>
              </a:rPr>
              <a:t>programme</a:t>
            </a:r>
            <a:r>
              <a:rPr lang="en-US" sz="481" dirty="0">
                <a:solidFill>
                  <a:schemeClr val="tx1"/>
                </a:solidFill>
                <a:latin typeface="Calibri Light" charset="0"/>
                <a:ea typeface="Calibri Light" charset="0"/>
                <a:cs typeface="Calibri Light" charset="0"/>
              </a:rPr>
              <a:t>, Singapore-MIT Alliance for Research and Technology (SMART) Future Urban Mobility (FM) IRG. Prepared for Singapore-MIT Alliance for Research and Technology  (SMART) Future Urban Mobility Symposium poster presentation on July 25-26, 2016 2016.</a:t>
            </a:r>
          </a:p>
        </p:txBody>
      </p:sp>
      <p:sp>
        <p:nvSpPr>
          <p:cNvPr id="650" name="Rounded Rectangle 649"/>
          <p:cNvSpPr/>
          <p:nvPr/>
        </p:nvSpPr>
        <p:spPr>
          <a:xfrm>
            <a:off x="5601846" y="3887426"/>
            <a:ext cx="378231" cy="201835"/>
          </a:xfrm>
          <a:prstGeom prst="roundRect">
            <a:avLst>
              <a:gd name="adj" fmla="val 24708"/>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EXTRINSIC FACTORS</a:t>
            </a:r>
          </a:p>
        </p:txBody>
      </p:sp>
      <p:grpSp>
        <p:nvGrpSpPr>
          <p:cNvPr id="671" name="Group 670"/>
          <p:cNvGrpSpPr>
            <a:grpSpLocks noChangeAspect="1"/>
          </p:cNvGrpSpPr>
          <p:nvPr/>
        </p:nvGrpSpPr>
        <p:grpSpPr>
          <a:xfrm>
            <a:off x="4341284" y="3903474"/>
            <a:ext cx="366221" cy="165337"/>
            <a:chOff x="11628054" y="23740474"/>
            <a:chExt cx="3041657" cy="1373206"/>
          </a:xfrm>
        </p:grpSpPr>
        <p:grpSp>
          <p:nvGrpSpPr>
            <p:cNvPr id="655" name="Group 654"/>
            <p:cNvGrpSpPr>
              <a:grpSpLocks noChangeAspect="1"/>
            </p:cNvGrpSpPr>
            <p:nvPr/>
          </p:nvGrpSpPr>
          <p:grpSpPr>
            <a:xfrm flipH="1">
              <a:off x="11628054" y="23740474"/>
              <a:ext cx="1889271" cy="1373206"/>
              <a:chOff x="-915973" y="5132663"/>
              <a:chExt cx="1791541" cy="1402398"/>
            </a:xfrm>
          </p:grpSpPr>
          <p:pic>
            <p:nvPicPr>
              <p:cNvPr id="656" name="Picture 655"/>
              <p:cNvPicPr>
                <a:picLocks noChangeAspect="1"/>
              </p:cNvPicPr>
              <p:nvPr/>
            </p:nvPicPr>
            <p:blipFill>
              <a:blip r:embed="rId9">
                <a:duotone>
                  <a:schemeClr val="accent1">
                    <a:shade val="45000"/>
                    <a:satMod val="135000"/>
                  </a:schemeClr>
                  <a:prstClr val="white"/>
                </a:duotone>
              </a:blip>
              <a:stretch>
                <a:fillRect/>
              </a:stretch>
            </p:blipFill>
            <p:spPr>
              <a:xfrm>
                <a:off x="-244483" y="5132663"/>
                <a:ext cx="1120051" cy="1402398"/>
              </a:xfrm>
              <a:prstGeom prst="rect">
                <a:avLst/>
              </a:prstGeom>
            </p:spPr>
          </p:pic>
          <p:pic>
            <p:nvPicPr>
              <p:cNvPr id="657" name="Picture 656"/>
              <p:cNvPicPr>
                <a:picLocks noChangeAspect="1"/>
              </p:cNvPicPr>
              <p:nvPr/>
            </p:nvPicPr>
            <p:blipFill>
              <a:blip r:embed="rId10">
                <a:duotone>
                  <a:schemeClr val="accent1">
                    <a:shade val="45000"/>
                    <a:satMod val="135000"/>
                  </a:schemeClr>
                  <a:prstClr val="white"/>
                </a:duotone>
              </a:blip>
              <a:stretch>
                <a:fillRect/>
              </a:stretch>
            </p:blipFill>
            <p:spPr>
              <a:xfrm>
                <a:off x="-915973" y="5996258"/>
                <a:ext cx="553892" cy="491380"/>
              </a:xfrm>
              <a:prstGeom prst="rect">
                <a:avLst/>
              </a:prstGeom>
              <a:ln>
                <a:solidFill>
                  <a:schemeClr val="tx1"/>
                </a:solidFill>
                <a:prstDash val="sysDash"/>
              </a:ln>
            </p:spPr>
          </p:pic>
          <p:pic>
            <p:nvPicPr>
              <p:cNvPr id="658" name="Picture 657"/>
              <p:cNvPicPr>
                <a:picLocks noChangeAspect="1"/>
              </p:cNvPicPr>
              <p:nvPr/>
            </p:nvPicPr>
            <p:blipFill>
              <a:blip r:embed="rId11">
                <a:duotone>
                  <a:schemeClr val="accent4">
                    <a:shade val="45000"/>
                    <a:satMod val="135000"/>
                  </a:schemeClr>
                  <a:prstClr val="white"/>
                </a:duotone>
              </a:blip>
              <a:stretch>
                <a:fillRect/>
              </a:stretch>
            </p:blipFill>
            <p:spPr>
              <a:xfrm>
                <a:off x="-915973" y="5173205"/>
                <a:ext cx="553892" cy="553892"/>
              </a:xfrm>
              <a:prstGeom prst="rect">
                <a:avLst/>
              </a:prstGeom>
              <a:ln>
                <a:solidFill>
                  <a:schemeClr val="tx1"/>
                </a:solidFill>
                <a:prstDash val="sysDash"/>
              </a:ln>
            </p:spPr>
          </p:pic>
          <p:cxnSp>
            <p:nvCxnSpPr>
              <p:cNvPr id="659" name="Straight Arrow Connector 658"/>
              <p:cNvCxnSpPr/>
              <p:nvPr/>
            </p:nvCxnSpPr>
            <p:spPr>
              <a:xfrm flipH="1" flipV="1">
                <a:off x="-362081" y="5432313"/>
                <a:ext cx="607016" cy="5639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0" name="Straight Arrow Connector 659"/>
              <p:cNvCxnSpPr/>
              <p:nvPr/>
            </p:nvCxnSpPr>
            <p:spPr>
              <a:xfrm>
                <a:off x="-639027" y="5727097"/>
                <a:ext cx="0" cy="26916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661" name="Group 660"/>
            <p:cNvGrpSpPr/>
            <p:nvPr/>
          </p:nvGrpSpPr>
          <p:grpSpPr>
            <a:xfrm>
              <a:off x="13571220" y="24008541"/>
              <a:ext cx="1098491" cy="1063383"/>
              <a:chOff x="6444766" y="4150523"/>
              <a:chExt cx="756321" cy="777240"/>
            </a:xfrm>
          </p:grpSpPr>
          <p:sp>
            <p:nvSpPr>
              <p:cNvPr id="662" name="Rounded Rectangle 661"/>
              <p:cNvSpPr/>
              <p:nvPr/>
            </p:nvSpPr>
            <p:spPr>
              <a:xfrm>
                <a:off x="6488613" y="4763258"/>
                <a:ext cx="332488" cy="2393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sp>
            <p:nvSpPr>
              <p:cNvPr id="663" name="Rounded Rectangle 662"/>
              <p:cNvSpPr/>
              <p:nvPr/>
            </p:nvSpPr>
            <p:spPr>
              <a:xfrm>
                <a:off x="6652463" y="4789615"/>
                <a:ext cx="4788" cy="4228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grpSp>
            <p:nvGrpSpPr>
              <p:cNvPr id="664" name="Group 663"/>
              <p:cNvGrpSpPr/>
              <p:nvPr/>
            </p:nvGrpSpPr>
            <p:grpSpPr>
              <a:xfrm>
                <a:off x="6588732" y="4162685"/>
                <a:ext cx="532743" cy="765078"/>
                <a:chOff x="2810670" y="2668257"/>
                <a:chExt cx="1017487" cy="1461224"/>
              </a:xfrm>
            </p:grpSpPr>
            <p:sp>
              <p:nvSpPr>
                <p:cNvPr id="669" name="Block Arc 668"/>
                <p:cNvSpPr/>
                <p:nvPr/>
              </p:nvSpPr>
              <p:spPr>
                <a:xfrm rot="6674663">
                  <a:off x="2752432" y="3053755"/>
                  <a:ext cx="1133964" cy="1017487"/>
                </a:xfrm>
                <a:prstGeom prst="blockArc">
                  <a:avLst>
                    <a:gd name="adj1" fmla="val 10800000"/>
                    <a:gd name="adj2" fmla="val 4"/>
                    <a:gd name="adj3" fmla="val 9397"/>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sp>
              <p:nvSpPr>
                <p:cNvPr id="670" name="Rounded Rectangle 669"/>
                <p:cNvSpPr/>
                <p:nvPr/>
              </p:nvSpPr>
              <p:spPr>
                <a:xfrm rot="18679238">
                  <a:off x="3589984" y="2711498"/>
                  <a:ext cx="234445" cy="147963"/>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grpSp>
          <p:sp>
            <p:nvSpPr>
              <p:cNvPr id="665" name="Rounded Rectangle 664"/>
              <p:cNvSpPr/>
              <p:nvPr/>
            </p:nvSpPr>
            <p:spPr>
              <a:xfrm>
                <a:off x="6444766" y="4837841"/>
                <a:ext cx="756321" cy="89064"/>
              </a:xfrm>
              <a:prstGeom prst="roundRect">
                <a:avLst>
                  <a:gd name="adj" fmla="val 1081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sp>
            <p:nvSpPr>
              <p:cNvPr id="666" name="Oval 665"/>
              <p:cNvSpPr/>
              <p:nvPr/>
            </p:nvSpPr>
            <p:spPr>
              <a:xfrm>
                <a:off x="6703639" y="4524917"/>
                <a:ext cx="95754" cy="95754"/>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sp>
            <p:nvSpPr>
              <p:cNvPr id="667" name="Rounded Rectangle 666"/>
              <p:cNvSpPr/>
              <p:nvPr/>
            </p:nvSpPr>
            <p:spPr>
              <a:xfrm rot="18679238">
                <a:off x="6664446" y="4321021"/>
                <a:ext cx="489813" cy="148817"/>
              </a:xfrm>
              <a:prstGeom prst="roundRect">
                <a:avLst>
                  <a:gd name="adj" fmla="val 44322"/>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sp>
            <p:nvSpPr>
              <p:cNvPr id="668" name="Oval 667"/>
              <p:cNvSpPr/>
              <p:nvPr/>
            </p:nvSpPr>
            <p:spPr>
              <a:xfrm>
                <a:off x="6978083" y="4259454"/>
                <a:ext cx="47877" cy="47877"/>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8">
                  <a:solidFill>
                    <a:schemeClr val="tx1"/>
                  </a:solidFill>
                  <a:latin typeface="Calibri Light" charset="0"/>
                  <a:ea typeface="Calibri Light" charset="0"/>
                  <a:cs typeface="Calibri Light" charset="0"/>
                </a:endParaRPr>
              </a:p>
            </p:txBody>
          </p:sp>
        </p:grpSp>
      </p:grpSp>
      <p:sp>
        <p:nvSpPr>
          <p:cNvPr id="690" name="Rounded Rectangle 689"/>
          <p:cNvSpPr/>
          <p:nvPr/>
        </p:nvSpPr>
        <p:spPr>
          <a:xfrm>
            <a:off x="5194933" y="3739341"/>
            <a:ext cx="515950" cy="95261"/>
          </a:xfrm>
          <a:prstGeom prst="roundRect">
            <a:avLst>
              <a:gd name="adj" fmla="val 39899"/>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481">
                <a:solidFill>
                  <a:schemeClr val="tx1"/>
                </a:solidFill>
                <a:latin typeface="Calibri Light" charset="0"/>
                <a:ea typeface="Calibri Light" charset="0"/>
                <a:cs typeface="Calibri Light" charset="0"/>
              </a:rPr>
              <a:t>HOW TO CORRECT</a:t>
            </a:r>
            <a:endParaRPr lang="en-US" sz="481" dirty="0">
              <a:solidFill>
                <a:schemeClr val="tx1"/>
              </a:solidFill>
              <a:latin typeface="Calibri Light" charset="0"/>
              <a:ea typeface="Calibri Light" charset="0"/>
              <a:cs typeface="Calibri Light" charset="0"/>
            </a:endParaRPr>
          </a:p>
        </p:txBody>
      </p:sp>
      <p:cxnSp>
        <p:nvCxnSpPr>
          <p:cNvPr id="708" name="Elbow Connector 707"/>
          <p:cNvCxnSpPr>
            <a:endCxn id="247" idx="0"/>
          </p:cNvCxnSpPr>
          <p:nvPr/>
        </p:nvCxnSpPr>
        <p:spPr>
          <a:xfrm rot="16200000" flipH="1">
            <a:off x="2809540" y="4123087"/>
            <a:ext cx="358463" cy="21763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Elbow Connector 710"/>
          <p:cNvCxnSpPr/>
          <p:nvPr/>
        </p:nvCxnSpPr>
        <p:spPr>
          <a:xfrm rot="5400000">
            <a:off x="2900439" y="2546103"/>
            <a:ext cx="143053" cy="1697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Elbow Connector 714"/>
          <p:cNvCxnSpPr>
            <a:endCxn id="558" idx="0"/>
          </p:cNvCxnSpPr>
          <p:nvPr/>
        </p:nvCxnSpPr>
        <p:spPr>
          <a:xfrm rot="10800000" flipV="1">
            <a:off x="5435407" y="2507967"/>
            <a:ext cx="376321" cy="12603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4" name="Rectangle 723"/>
          <p:cNvSpPr/>
          <p:nvPr/>
        </p:nvSpPr>
        <p:spPr>
          <a:xfrm>
            <a:off x="4066076" y="2483064"/>
            <a:ext cx="2812579" cy="87893"/>
          </a:xfrm>
          <a:prstGeom prst="rect">
            <a:avLst/>
          </a:prstGeom>
          <a:solidFill>
            <a:schemeClr val="bg1"/>
          </a:solidFill>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Q2. WHEN PATIENTS ARE GROUPED BY DEMOGRAPHICS, IS THERE A DISPERITY IN THE EFFICACY OF TREATMENT?</a:t>
            </a:r>
          </a:p>
        </p:txBody>
      </p:sp>
      <p:cxnSp>
        <p:nvCxnSpPr>
          <p:cNvPr id="725" name="Elbow Connector 724"/>
          <p:cNvCxnSpPr>
            <a:stCxn id="19" idx="0"/>
            <a:endCxn id="724" idx="1"/>
          </p:cNvCxnSpPr>
          <p:nvPr/>
        </p:nvCxnSpPr>
        <p:spPr>
          <a:xfrm rot="5400000" flipH="1" flipV="1">
            <a:off x="3831932" y="2561614"/>
            <a:ext cx="268748" cy="19954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8" name="Rounded Rectangle 737"/>
          <p:cNvSpPr/>
          <p:nvPr/>
        </p:nvSpPr>
        <p:spPr>
          <a:xfrm>
            <a:off x="2607398" y="4015606"/>
            <a:ext cx="555879" cy="88927"/>
          </a:xfrm>
          <a:prstGeom prst="roundRect">
            <a:avLst>
              <a:gd name="adj" fmla="val 398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HUMAN CELL LINES</a:t>
            </a:r>
          </a:p>
        </p:txBody>
      </p:sp>
      <p:sp>
        <p:nvSpPr>
          <p:cNvPr id="262" name="Rounded Rectangle 261"/>
          <p:cNvSpPr/>
          <p:nvPr/>
        </p:nvSpPr>
        <p:spPr>
          <a:xfrm>
            <a:off x="2241767" y="2634001"/>
            <a:ext cx="1464885" cy="954771"/>
          </a:xfrm>
          <a:prstGeom prst="roundRect">
            <a:avLst>
              <a:gd name="adj" fmla="val 6319"/>
            </a:avLst>
          </a:prstGeom>
          <a:no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A1. U.S CENTER FOR DISEASE CONTROL (CDC) STATISTICS</a:t>
            </a:r>
          </a:p>
        </p:txBody>
      </p:sp>
      <p:grpSp>
        <p:nvGrpSpPr>
          <p:cNvPr id="2" name="Group 1"/>
          <p:cNvGrpSpPr/>
          <p:nvPr/>
        </p:nvGrpSpPr>
        <p:grpSpPr>
          <a:xfrm>
            <a:off x="2508904" y="1532945"/>
            <a:ext cx="4138518" cy="788618"/>
            <a:chOff x="2749003" y="9895696"/>
            <a:chExt cx="25833167" cy="4922657"/>
          </a:xfrm>
        </p:grpSpPr>
        <p:grpSp>
          <p:nvGrpSpPr>
            <p:cNvPr id="384" name="Group 383"/>
            <p:cNvGrpSpPr>
              <a:grpSpLocks noChangeAspect="1"/>
            </p:cNvGrpSpPr>
            <p:nvPr/>
          </p:nvGrpSpPr>
          <p:grpSpPr>
            <a:xfrm>
              <a:off x="3933711" y="10747078"/>
              <a:ext cx="5009537" cy="2177280"/>
              <a:chOff x="-6778478" y="1280615"/>
              <a:chExt cx="3844531" cy="1670936"/>
            </a:xfrm>
          </p:grpSpPr>
          <p:grpSp>
            <p:nvGrpSpPr>
              <p:cNvPr id="595" name="Group 594"/>
              <p:cNvGrpSpPr/>
              <p:nvPr/>
            </p:nvGrpSpPr>
            <p:grpSpPr>
              <a:xfrm>
                <a:off x="-6517290" y="1704795"/>
                <a:ext cx="305263" cy="719779"/>
                <a:chOff x="104762" y="4592637"/>
                <a:chExt cx="390335" cy="981652"/>
              </a:xfrm>
              <a:noFill/>
            </p:grpSpPr>
            <p:sp>
              <p:nvSpPr>
                <p:cNvPr id="712" name="Pentagon 711"/>
                <p:cNvSpPr/>
                <p:nvPr/>
              </p:nvSpPr>
              <p:spPr>
                <a:xfrm rot="5400000">
                  <a:off x="-176280" y="4935077"/>
                  <a:ext cx="944882" cy="274320"/>
                </a:xfrm>
                <a:prstGeom prst="homePlate">
                  <a:avLst>
                    <a:gd name="adj" fmla="val 62707"/>
                  </a:avLst>
                </a:prstGeom>
                <a:solidFill>
                  <a:srgbClr val="FFFFFF"/>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713" name="Rectangle 712"/>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714" name="Rounded Rectangle 713"/>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grpSp>
            <p:nvGrpSpPr>
              <p:cNvPr id="596" name="Group 595"/>
              <p:cNvGrpSpPr>
                <a:grpSpLocks/>
              </p:cNvGrpSpPr>
              <p:nvPr/>
            </p:nvGrpSpPr>
            <p:grpSpPr>
              <a:xfrm flipH="1">
                <a:off x="-5660233" y="1968150"/>
                <a:ext cx="2353269" cy="206560"/>
                <a:chOff x="3400858" y="3634682"/>
                <a:chExt cx="2076870" cy="228600"/>
              </a:xfrm>
            </p:grpSpPr>
            <p:cxnSp>
              <p:nvCxnSpPr>
                <p:cNvPr id="704" name="Straight Arrow Connector 703"/>
                <p:cNvCxnSpPr/>
                <p:nvPr/>
              </p:nvCxnSpPr>
              <p:spPr>
                <a:xfrm>
                  <a:off x="3400858" y="3634682"/>
                  <a:ext cx="0" cy="228600"/>
                </a:xfrm>
                <a:prstGeom prst="straightConnector1">
                  <a:avLst/>
                </a:prstGeom>
                <a:ln w="31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05" name="Straight Arrow Connector 704"/>
                <p:cNvCxnSpPr/>
                <p:nvPr/>
              </p:nvCxnSpPr>
              <p:spPr>
                <a:xfrm>
                  <a:off x="3822946" y="3634682"/>
                  <a:ext cx="0" cy="228600"/>
                </a:xfrm>
                <a:prstGeom prst="straightConnector1">
                  <a:avLst/>
                </a:prstGeom>
                <a:ln w="31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06" name="Straight Arrow Connector 705"/>
                <p:cNvCxnSpPr/>
                <p:nvPr/>
              </p:nvCxnSpPr>
              <p:spPr>
                <a:xfrm>
                  <a:off x="4400970" y="3634682"/>
                  <a:ext cx="0" cy="228600"/>
                </a:xfrm>
                <a:prstGeom prst="straightConnector1">
                  <a:avLst/>
                </a:prstGeom>
                <a:ln w="31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09" name="Straight Arrow Connector 708"/>
                <p:cNvCxnSpPr/>
                <p:nvPr/>
              </p:nvCxnSpPr>
              <p:spPr>
                <a:xfrm>
                  <a:off x="4905363" y="3634682"/>
                  <a:ext cx="0" cy="228600"/>
                </a:xfrm>
                <a:prstGeom prst="straightConnector1">
                  <a:avLst/>
                </a:prstGeom>
                <a:ln w="31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10" name="Straight Arrow Connector 709"/>
                <p:cNvCxnSpPr/>
                <p:nvPr/>
              </p:nvCxnSpPr>
              <p:spPr>
                <a:xfrm>
                  <a:off x="5477728" y="3634682"/>
                  <a:ext cx="0" cy="228600"/>
                </a:xfrm>
                <a:prstGeom prst="straightConnector1">
                  <a:avLst/>
                </a:prstGeom>
                <a:ln w="31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597" name="Group 596"/>
              <p:cNvGrpSpPr/>
              <p:nvPr/>
            </p:nvGrpSpPr>
            <p:grpSpPr>
              <a:xfrm>
                <a:off x="-5162550" y="2231772"/>
                <a:ext cx="305263" cy="719779"/>
                <a:chOff x="104762" y="4592637"/>
                <a:chExt cx="390335" cy="981652"/>
              </a:xfrm>
              <a:noFill/>
            </p:grpSpPr>
            <p:sp>
              <p:nvSpPr>
                <p:cNvPr id="699" name="Pentagon 698"/>
                <p:cNvSpPr/>
                <p:nvPr/>
              </p:nvSpPr>
              <p:spPr>
                <a:xfrm rot="5400000">
                  <a:off x="-176280" y="4935077"/>
                  <a:ext cx="944882" cy="274320"/>
                </a:xfrm>
                <a:prstGeom prst="homePlate">
                  <a:avLst>
                    <a:gd name="adj" fmla="val 62707"/>
                  </a:avLst>
                </a:prstGeom>
                <a:solidFill>
                  <a:srgbClr val="F2DCDB"/>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700" name="Rectangle 699"/>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701" name="Rounded Rectangle 700"/>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598" name="Multiply 597"/>
              <p:cNvSpPr/>
              <p:nvPr/>
            </p:nvSpPr>
            <p:spPr>
              <a:xfrm>
                <a:off x="-5230739" y="2381271"/>
                <a:ext cx="448104" cy="422107"/>
              </a:xfrm>
              <a:prstGeom prst="mathMultiply">
                <a:avLst/>
              </a:prstGeom>
              <a:solidFill>
                <a:srgbClr val="FFFFFF"/>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599" name="Group 598"/>
              <p:cNvGrpSpPr/>
              <p:nvPr/>
            </p:nvGrpSpPr>
            <p:grpSpPr>
              <a:xfrm>
                <a:off x="-4574161" y="2231772"/>
                <a:ext cx="305263" cy="719779"/>
                <a:chOff x="104762" y="4592637"/>
                <a:chExt cx="390335" cy="981652"/>
              </a:xfrm>
              <a:noFill/>
            </p:grpSpPr>
            <p:sp>
              <p:nvSpPr>
                <p:cNvPr id="696" name="Pentagon 695"/>
                <p:cNvSpPr/>
                <p:nvPr/>
              </p:nvSpPr>
              <p:spPr>
                <a:xfrm rot="5400000">
                  <a:off x="-176280" y="4935077"/>
                  <a:ext cx="944882" cy="274320"/>
                </a:xfrm>
                <a:prstGeom prst="homePlate">
                  <a:avLst>
                    <a:gd name="adj" fmla="val 62707"/>
                  </a:avLst>
                </a:prstGeom>
                <a:solidFill>
                  <a:schemeClr val="accent2">
                    <a:lumMod val="20000"/>
                    <a:lumOff val="80000"/>
                  </a:schemeClr>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697" name="Rectangle 696"/>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98" name="Rounded Rectangle 697"/>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grpSp>
            <p:nvGrpSpPr>
              <p:cNvPr id="601" name="Group 600"/>
              <p:cNvGrpSpPr/>
              <p:nvPr/>
            </p:nvGrpSpPr>
            <p:grpSpPr>
              <a:xfrm>
                <a:off x="-3941088" y="2231772"/>
                <a:ext cx="305263" cy="719779"/>
                <a:chOff x="104762" y="4592637"/>
                <a:chExt cx="390335" cy="981652"/>
              </a:xfrm>
              <a:noFill/>
            </p:grpSpPr>
            <p:sp>
              <p:nvSpPr>
                <p:cNvPr id="692" name="Pentagon 691"/>
                <p:cNvSpPr/>
                <p:nvPr/>
              </p:nvSpPr>
              <p:spPr>
                <a:xfrm rot="5400000">
                  <a:off x="-176280" y="4935077"/>
                  <a:ext cx="944882" cy="274320"/>
                </a:xfrm>
                <a:prstGeom prst="homePlate">
                  <a:avLst>
                    <a:gd name="adj" fmla="val 62707"/>
                  </a:avLst>
                </a:prstGeom>
                <a:solidFill>
                  <a:schemeClr val="accent3">
                    <a:lumMod val="20000"/>
                    <a:lumOff val="80000"/>
                  </a:schemeClr>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693" name="Rectangle 692"/>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94" name="Rounded Rectangle 693"/>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602" name="Multiply 601"/>
              <p:cNvSpPr/>
              <p:nvPr/>
            </p:nvSpPr>
            <p:spPr>
              <a:xfrm>
                <a:off x="-4647811" y="2381271"/>
                <a:ext cx="448104" cy="422107"/>
              </a:xfrm>
              <a:prstGeom prst="mathMultiply">
                <a:avLst/>
              </a:prstGeom>
              <a:solidFill>
                <a:srgbClr val="FFFFFF"/>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603" name="Group 602"/>
              <p:cNvGrpSpPr/>
              <p:nvPr/>
            </p:nvGrpSpPr>
            <p:grpSpPr>
              <a:xfrm>
                <a:off x="-3447049" y="2231772"/>
                <a:ext cx="305263" cy="719779"/>
                <a:chOff x="104762" y="4592637"/>
                <a:chExt cx="390335" cy="981652"/>
              </a:xfrm>
              <a:noFill/>
            </p:grpSpPr>
            <p:sp>
              <p:nvSpPr>
                <p:cNvPr id="687" name="Pentagon 686"/>
                <p:cNvSpPr/>
                <p:nvPr/>
              </p:nvSpPr>
              <p:spPr>
                <a:xfrm rot="5400000">
                  <a:off x="-176280" y="4935077"/>
                  <a:ext cx="944882" cy="274320"/>
                </a:xfrm>
                <a:prstGeom prst="homePlate">
                  <a:avLst>
                    <a:gd name="adj" fmla="val 62707"/>
                  </a:avLst>
                </a:prstGeom>
                <a:solidFill>
                  <a:srgbClr val="EBF1DE"/>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688" name="Rectangle 687"/>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89" name="Rounded Rectangle 688"/>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604" name="U-Turn Arrow 603"/>
              <p:cNvSpPr/>
              <p:nvPr/>
            </p:nvSpPr>
            <p:spPr>
              <a:xfrm flipH="1">
                <a:off x="-6342096" y="1307264"/>
                <a:ext cx="377817" cy="1164570"/>
              </a:xfrm>
              <a:prstGeom prst="uturnArrow">
                <a:avLst>
                  <a:gd name="adj1" fmla="val 14133"/>
                  <a:gd name="adj2" fmla="val 25000"/>
                  <a:gd name="adj3" fmla="val 42653"/>
                  <a:gd name="adj4" fmla="val 23108"/>
                  <a:gd name="adj5" fmla="val 29855"/>
                </a:avLst>
              </a:prstGeom>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05" name="Process 604"/>
              <p:cNvSpPr/>
              <p:nvPr/>
            </p:nvSpPr>
            <p:spPr>
              <a:xfrm>
                <a:off x="-6037498" y="1304695"/>
                <a:ext cx="272782" cy="1575121"/>
              </a:xfrm>
              <a:prstGeom prst="flowChartProcess">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606" name="Group 605"/>
              <p:cNvGrpSpPr>
                <a:grpSpLocks noChangeAspect="1"/>
              </p:cNvGrpSpPr>
              <p:nvPr/>
            </p:nvGrpSpPr>
            <p:grpSpPr>
              <a:xfrm rot="5400000" flipH="1">
                <a:off x="-4789870" y="124081"/>
                <a:ext cx="699389" cy="3012457"/>
                <a:chOff x="193168" y="1155534"/>
                <a:chExt cx="654893" cy="2657150"/>
              </a:xfrm>
            </p:grpSpPr>
            <p:grpSp>
              <p:nvGrpSpPr>
                <p:cNvPr id="614" name="Group 613"/>
                <p:cNvGrpSpPr>
                  <a:grpSpLocks noChangeAspect="1"/>
                </p:cNvGrpSpPr>
                <p:nvPr/>
              </p:nvGrpSpPr>
              <p:grpSpPr>
                <a:xfrm rot="5400000">
                  <a:off x="343250" y="1280491"/>
                  <a:ext cx="365760" cy="562390"/>
                  <a:chOff x="338690" y="1544748"/>
                  <a:chExt cx="621098" cy="954996"/>
                </a:xfrm>
              </p:grpSpPr>
              <p:sp>
                <p:nvSpPr>
                  <p:cNvPr id="678" name="Hexagon 677"/>
                  <p:cNvSpPr/>
                  <p:nvPr/>
                </p:nvSpPr>
                <p:spPr>
                  <a:xfrm>
                    <a:off x="338690" y="1919123"/>
                    <a:ext cx="272814" cy="235184"/>
                  </a:xfrm>
                  <a:prstGeom prst="hexagon">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79" name="Hexagon 678"/>
                  <p:cNvSpPr/>
                  <p:nvPr/>
                </p:nvSpPr>
                <p:spPr>
                  <a:xfrm>
                    <a:off x="547532" y="2033895"/>
                    <a:ext cx="272814" cy="235184"/>
                  </a:xfrm>
                  <a:prstGeom prst="hexagon">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80" name="Straight Connector 679"/>
                  <p:cNvCxnSpPr/>
                  <p:nvPr/>
                </p:nvCxnSpPr>
                <p:spPr>
                  <a:xfrm flipV="1">
                    <a:off x="547532" y="1779681"/>
                    <a:ext cx="63972" cy="139442"/>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81" name="Straight Connector 680"/>
                  <p:cNvCxnSpPr/>
                  <p:nvPr/>
                </p:nvCxnSpPr>
                <p:spPr>
                  <a:xfrm flipV="1">
                    <a:off x="547532" y="2269079"/>
                    <a:ext cx="63972" cy="139442"/>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82" name="Hexagon 681"/>
                  <p:cNvSpPr/>
                  <p:nvPr/>
                </p:nvSpPr>
                <p:spPr>
                  <a:xfrm>
                    <a:off x="556939" y="1563545"/>
                    <a:ext cx="272814" cy="235184"/>
                  </a:xfrm>
                  <a:prstGeom prst="hexagon">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83" name="Straight Connector 682"/>
                  <p:cNvCxnSpPr/>
                  <p:nvPr/>
                </p:nvCxnSpPr>
                <p:spPr>
                  <a:xfrm rot="5400000" flipV="1">
                    <a:off x="858081" y="2116572"/>
                    <a:ext cx="63972" cy="139442"/>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84" name="Oval 683"/>
                  <p:cNvSpPr/>
                  <p:nvPr/>
                </p:nvSpPr>
                <p:spPr>
                  <a:xfrm>
                    <a:off x="479724" y="2408304"/>
                    <a:ext cx="91440" cy="91440"/>
                  </a:xfrm>
                  <a:prstGeom prst="ellipse">
                    <a:avLst/>
                  </a:prstGeom>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85" name="Straight Connector 684"/>
                  <p:cNvCxnSpPr/>
                  <p:nvPr/>
                </p:nvCxnSpPr>
                <p:spPr>
                  <a:xfrm rot="5400000" flipV="1">
                    <a:off x="455350" y="1565442"/>
                    <a:ext cx="63972" cy="139442"/>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86" name="Oval 685"/>
                  <p:cNvSpPr/>
                  <p:nvPr/>
                </p:nvSpPr>
                <p:spPr>
                  <a:xfrm rot="5400000">
                    <a:off x="340507" y="1544748"/>
                    <a:ext cx="91440" cy="91440"/>
                  </a:xfrm>
                  <a:prstGeom prst="ellipse">
                    <a:avLst/>
                  </a:prstGeom>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grpSp>
              <p:nvGrpSpPr>
                <p:cNvPr id="616" name="Group 615"/>
                <p:cNvGrpSpPr/>
                <p:nvPr/>
              </p:nvGrpSpPr>
              <p:grpSpPr>
                <a:xfrm flipV="1">
                  <a:off x="277860" y="1814486"/>
                  <a:ext cx="496541" cy="336469"/>
                  <a:chOff x="484881" y="1993219"/>
                  <a:chExt cx="496541" cy="336469"/>
                </a:xfrm>
              </p:grpSpPr>
              <p:sp>
                <p:nvSpPr>
                  <p:cNvPr id="653" name="Hexagon 652"/>
                  <p:cNvSpPr/>
                  <p:nvPr/>
                </p:nvSpPr>
                <p:spPr>
                  <a:xfrm rot="5400000">
                    <a:off x="609638" y="2097994"/>
                    <a:ext cx="160658" cy="138498"/>
                  </a:xfrm>
                  <a:prstGeom prst="hexagon">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54" name="Straight Connector 653"/>
                  <p:cNvCxnSpPr/>
                  <p:nvPr/>
                </p:nvCxnSpPr>
                <p:spPr>
                  <a:xfrm rot="5400000" flipV="1">
                    <a:off x="783177" y="2092913"/>
                    <a:ext cx="37673" cy="82116"/>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72" name="Straight Connector 671"/>
                  <p:cNvCxnSpPr/>
                  <p:nvPr/>
                </p:nvCxnSpPr>
                <p:spPr>
                  <a:xfrm rot="5400000" flipV="1">
                    <a:off x="560823" y="2064692"/>
                    <a:ext cx="37673" cy="82116"/>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73" name="Hexagon 672"/>
                  <p:cNvSpPr/>
                  <p:nvPr/>
                </p:nvSpPr>
                <p:spPr>
                  <a:xfrm rot="5400000">
                    <a:off x="820774" y="2131754"/>
                    <a:ext cx="160658" cy="138498"/>
                  </a:xfrm>
                  <a:prstGeom prst="hexagon">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74" name="Straight Connector 673"/>
                  <p:cNvCxnSpPr/>
                  <p:nvPr/>
                </p:nvCxnSpPr>
                <p:spPr>
                  <a:xfrm rot="10800000" flipV="1">
                    <a:off x="650634" y="2247572"/>
                    <a:ext cx="37673" cy="82116"/>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75" name="Oval 674"/>
                  <p:cNvSpPr/>
                  <p:nvPr/>
                </p:nvSpPr>
                <p:spPr>
                  <a:xfrm rot="5400000">
                    <a:off x="484881" y="2046982"/>
                    <a:ext cx="53848" cy="53848"/>
                  </a:xfrm>
                  <a:prstGeom prst="ellipse">
                    <a:avLst/>
                  </a:prstGeom>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76" name="Straight Connector 675"/>
                  <p:cNvCxnSpPr/>
                  <p:nvPr/>
                </p:nvCxnSpPr>
                <p:spPr>
                  <a:xfrm rot="10800000" flipV="1">
                    <a:off x="909341" y="2038627"/>
                    <a:ext cx="37673" cy="82116"/>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77" name="Oval 676"/>
                  <p:cNvSpPr/>
                  <p:nvPr/>
                </p:nvSpPr>
                <p:spPr>
                  <a:xfrm rot="10800000">
                    <a:off x="927574" y="1993219"/>
                    <a:ext cx="53848" cy="53848"/>
                  </a:xfrm>
                  <a:prstGeom prst="ellipse">
                    <a:avLst/>
                  </a:prstGeom>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grpSp>
              <p:nvGrpSpPr>
                <p:cNvPr id="617" name="Group 616"/>
                <p:cNvGrpSpPr>
                  <a:grpSpLocks noChangeAspect="1"/>
                </p:cNvGrpSpPr>
                <p:nvPr/>
              </p:nvGrpSpPr>
              <p:grpSpPr>
                <a:xfrm rot="16200000" flipH="1">
                  <a:off x="343250" y="2205559"/>
                  <a:ext cx="365760" cy="551321"/>
                  <a:chOff x="338690" y="1563545"/>
                  <a:chExt cx="621098" cy="936199"/>
                </a:xfrm>
                <a:noFill/>
              </p:grpSpPr>
              <p:sp>
                <p:nvSpPr>
                  <p:cNvPr id="637" name="Hexagon 636"/>
                  <p:cNvSpPr/>
                  <p:nvPr/>
                </p:nvSpPr>
                <p:spPr>
                  <a:xfrm>
                    <a:off x="338690" y="1919123"/>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38" name="Hexagon 637"/>
                  <p:cNvSpPr/>
                  <p:nvPr/>
                </p:nvSpPr>
                <p:spPr>
                  <a:xfrm>
                    <a:off x="547532" y="2033895"/>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39" name="Straight Connector 638"/>
                  <p:cNvCxnSpPr/>
                  <p:nvPr/>
                </p:nvCxnSpPr>
                <p:spPr>
                  <a:xfrm flipV="1">
                    <a:off x="547532" y="1779681"/>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40" name="Straight Connector 639"/>
                  <p:cNvCxnSpPr/>
                  <p:nvPr/>
                </p:nvCxnSpPr>
                <p:spPr>
                  <a:xfrm flipV="1">
                    <a:off x="547532" y="2269079"/>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49" name="Hexagon 648"/>
                  <p:cNvSpPr/>
                  <p:nvPr/>
                </p:nvSpPr>
                <p:spPr>
                  <a:xfrm>
                    <a:off x="556939" y="1563545"/>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51" name="Straight Connector 650"/>
                  <p:cNvCxnSpPr/>
                  <p:nvPr/>
                </p:nvCxnSpPr>
                <p:spPr>
                  <a:xfrm rot="5400000" flipV="1">
                    <a:off x="858081" y="2116572"/>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52" name="Oval 651"/>
                  <p:cNvSpPr/>
                  <p:nvPr/>
                </p:nvSpPr>
                <p:spPr>
                  <a:xfrm>
                    <a:off x="479724" y="2408304"/>
                    <a:ext cx="91440" cy="91440"/>
                  </a:xfrm>
                  <a:prstGeom prst="ellipse">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618" name="Double Brace 617"/>
                <p:cNvSpPr/>
                <p:nvPr/>
              </p:nvSpPr>
              <p:spPr>
                <a:xfrm rot="5400000">
                  <a:off x="-807960" y="2156662"/>
                  <a:ext cx="2657150" cy="654893"/>
                </a:xfrm>
                <a:prstGeom prst="bracePair">
                  <a:avLst>
                    <a:gd name="adj" fmla="val 7200"/>
                  </a:avLst>
                </a:prstGeom>
                <a:ln>
                  <a:solidFill>
                    <a:schemeClr val="tx2">
                      <a:lumMod val="50000"/>
                    </a:schemeClr>
                  </a:solidFill>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619" name="Group 618"/>
                <p:cNvGrpSpPr>
                  <a:grpSpLocks noChangeAspect="1"/>
                </p:cNvGrpSpPr>
                <p:nvPr/>
              </p:nvGrpSpPr>
              <p:grpSpPr>
                <a:xfrm rot="5400000">
                  <a:off x="343250" y="2724550"/>
                  <a:ext cx="365760" cy="551321"/>
                  <a:chOff x="338690" y="1563545"/>
                  <a:chExt cx="621098" cy="936199"/>
                </a:xfrm>
                <a:noFill/>
              </p:grpSpPr>
              <p:sp>
                <p:nvSpPr>
                  <p:cNvPr id="629" name="Hexagon 628"/>
                  <p:cNvSpPr/>
                  <p:nvPr/>
                </p:nvSpPr>
                <p:spPr>
                  <a:xfrm>
                    <a:off x="338690" y="1919123"/>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30" name="Hexagon 629"/>
                  <p:cNvSpPr/>
                  <p:nvPr/>
                </p:nvSpPr>
                <p:spPr>
                  <a:xfrm>
                    <a:off x="547532" y="2033895"/>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31" name="Straight Connector 630"/>
                  <p:cNvCxnSpPr/>
                  <p:nvPr/>
                </p:nvCxnSpPr>
                <p:spPr>
                  <a:xfrm flipV="1">
                    <a:off x="547532" y="1779681"/>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32" name="Straight Connector 631"/>
                  <p:cNvCxnSpPr/>
                  <p:nvPr/>
                </p:nvCxnSpPr>
                <p:spPr>
                  <a:xfrm flipV="1">
                    <a:off x="547532" y="2269079"/>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33" name="Hexagon 632"/>
                  <p:cNvSpPr/>
                  <p:nvPr/>
                </p:nvSpPr>
                <p:spPr>
                  <a:xfrm>
                    <a:off x="556939" y="1563545"/>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34" name="Straight Connector 633"/>
                  <p:cNvCxnSpPr/>
                  <p:nvPr/>
                </p:nvCxnSpPr>
                <p:spPr>
                  <a:xfrm rot="5400000" flipV="1">
                    <a:off x="858081" y="2116572"/>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35" name="Oval 634"/>
                  <p:cNvSpPr/>
                  <p:nvPr/>
                </p:nvSpPr>
                <p:spPr>
                  <a:xfrm>
                    <a:off x="479724" y="2408304"/>
                    <a:ext cx="91440" cy="91440"/>
                  </a:xfrm>
                  <a:prstGeom prst="ellipse">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cxnSp>
              <p:nvCxnSpPr>
                <p:cNvPr id="620" name="Straight Connector 619"/>
                <p:cNvCxnSpPr/>
                <p:nvPr/>
              </p:nvCxnSpPr>
              <p:spPr>
                <a:xfrm rot="10800000" flipV="1">
                  <a:off x="507293" y="2760063"/>
                  <a:ext cx="37673" cy="82116"/>
                </a:xfrm>
                <a:prstGeom prst="line">
                  <a:avLst/>
                </a:prstGeom>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21" name="Oval 620"/>
                <p:cNvSpPr/>
                <p:nvPr/>
              </p:nvSpPr>
              <p:spPr>
                <a:xfrm rot="5400000">
                  <a:off x="499206" y="2714132"/>
                  <a:ext cx="53848" cy="53848"/>
                </a:xfrm>
                <a:prstGeom prst="ellipse">
                  <a:avLst/>
                </a:prstGeom>
                <a:no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622" name="Group 621"/>
                <p:cNvGrpSpPr>
                  <a:grpSpLocks noChangeAspect="1"/>
                </p:cNvGrpSpPr>
                <p:nvPr/>
              </p:nvGrpSpPr>
              <p:grpSpPr>
                <a:xfrm rot="9052141">
                  <a:off x="343250" y="3326278"/>
                  <a:ext cx="365760" cy="424040"/>
                  <a:chOff x="338690" y="1779681"/>
                  <a:chExt cx="621098" cy="720063"/>
                </a:xfrm>
                <a:noFill/>
              </p:grpSpPr>
              <p:sp>
                <p:nvSpPr>
                  <p:cNvPr id="623" name="Hexagon 622"/>
                  <p:cNvSpPr/>
                  <p:nvPr/>
                </p:nvSpPr>
                <p:spPr>
                  <a:xfrm>
                    <a:off x="338690" y="1919123"/>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24" name="Hexagon 623"/>
                  <p:cNvSpPr/>
                  <p:nvPr/>
                </p:nvSpPr>
                <p:spPr>
                  <a:xfrm>
                    <a:off x="547532" y="2033895"/>
                    <a:ext cx="272814" cy="235184"/>
                  </a:xfrm>
                  <a:prstGeom prst="hexagon">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25" name="Straight Connector 624"/>
                  <p:cNvCxnSpPr/>
                  <p:nvPr/>
                </p:nvCxnSpPr>
                <p:spPr>
                  <a:xfrm flipV="1">
                    <a:off x="547532" y="1779681"/>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26" name="Straight Connector 625"/>
                  <p:cNvCxnSpPr/>
                  <p:nvPr/>
                </p:nvCxnSpPr>
                <p:spPr>
                  <a:xfrm flipV="1">
                    <a:off x="547532" y="2269079"/>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cxnSp>
                <p:nvCxnSpPr>
                  <p:cNvPr id="627" name="Straight Connector 626"/>
                  <p:cNvCxnSpPr/>
                  <p:nvPr/>
                </p:nvCxnSpPr>
                <p:spPr>
                  <a:xfrm rot="5400000" flipV="1">
                    <a:off x="858081" y="2116572"/>
                    <a:ext cx="63972" cy="139442"/>
                  </a:xfrm>
                  <a:prstGeom prst="line">
                    <a:avLst/>
                  </a:prstGeom>
                  <a:grpFill/>
                  <a:ln>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28" name="Oval 627"/>
                  <p:cNvSpPr/>
                  <p:nvPr/>
                </p:nvSpPr>
                <p:spPr>
                  <a:xfrm>
                    <a:off x="479724" y="2408304"/>
                    <a:ext cx="91440" cy="91440"/>
                  </a:xfrm>
                  <a:prstGeom prst="ellipse">
                    <a:avLst/>
                  </a:prstGeom>
                  <a:grpFill/>
                  <a:ln w="3175" cmpd="sng">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grpSp>
          <p:sp>
            <p:nvSpPr>
              <p:cNvPr id="607" name="U-Turn Arrow 606"/>
              <p:cNvSpPr/>
              <p:nvPr/>
            </p:nvSpPr>
            <p:spPr>
              <a:xfrm>
                <a:off x="-6778478" y="1307264"/>
                <a:ext cx="377817" cy="1164570"/>
              </a:xfrm>
              <a:prstGeom prst="uturnArrow">
                <a:avLst>
                  <a:gd name="adj1" fmla="val 14133"/>
                  <a:gd name="adj2" fmla="val 25000"/>
                  <a:gd name="adj3" fmla="val 42653"/>
                  <a:gd name="adj4" fmla="val 23108"/>
                  <a:gd name="adj5" fmla="val 29855"/>
                </a:avLst>
              </a:prstGeom>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608" name="Group 607"/>
              <p:cNvGrpSpPr/>
              <p:nvPr/>
            </p:nvGrpSpPr>
            <p:grpSpPr>
              <a:xfrm>
                <a:off x="-5805679" y="2231772"/>
                <a:ext cx="305263" cy="719779"/>
                <a:chOff x="104762" y="4592637"/>
                <a:chExt cx="390335" cy="981652"/>
              </a:xfrm>
              <a:noFill/>
            </p:grpSpPr>
            <p:sp>
              <p:nvSpPr>
                <p:cNvPr id="611" name="Pentagon 610"/>
                <p:cNvSpPr/>
                <p:nvPr/>
              </p:nvSpPr>
              <p:spPr>
                <a:xfrm rot="5400000">
                  <a:off x="-176280" y="4935077"/>
                  <a:ext cx="944882" cy="274320"/>
                </a:xfrm>
                <a:prstGeom prst="homePlate">
                  <a:avLst>
                    <a:gd name="adj" fmla="val 62707"/>
                  </a:avLst>
                </a:prstGeom>
                <a:solidFill>
                  <a:srgbClr val="F2DCDB"/>
                </a:solidFill>
                <a:ln w="6350" cmpd="sng"/>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612" name="Rectangle 611"/>
                <p:cNvSpPr/>
                <p:nvPr/>
              </p:nvSpPr>
              <p:spPr>
                <a:xfrm>
                  <a:off x="159001" y="5346213"/>
                  <a:ext cx="274320" cy="228076"/>
                </a:xfrm>
                <a:prstGeom prst="rect">
                  <a:avLst/>
                </a:prstGeom>
                <a:grp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613" name="Rounded Rectangle 612"/>
                <p:cNvSpPr/>
                <p:nvPr/>
              </p:nvSpPr>
              <p:spPr>
                <a:xfrm>
                  <a:off x="104762" y="4592637"/>
                  <a:ext cx="390335" cy="139766"/>
                </a:xfrm>
                <a:prstGeom prst="roundRect">
                  <a:avLst>
                    <a:gd name="adj" fmla="val 14244"/>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609" name="Multiply 608"/>
              <p:cNvSpPr/>
              <p:nvPr/>
            </p:nvSpPr>
            <p:spPr>
              <a:xfrm>
                <a:off x="-5873868" y="2381271"/>
                <a:ext cx="448104" cy="422107"/>
              </a:xfrm>
              <a:prstGeom prst="mathMultiply">
                <a:avLst/>
              </a:prstGeom>
              <a:solidFill>
                <a:srgbClr val="FFFFFF"/>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cxnSp>
            <p:nvCxnSpPr>
              <p:cNvPr id="610" name="Straight Connector 609"/>
              <p:cNvCxnSpPr/>
              <p:nvPr/>
            </p:nvCxnSpPr>
            <p:spPr>
              <a:xfrm flipH="1">
                <a:off x="-6050451" y="1311430"/>
                <a:ext cx="0" cy="5065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385" name="Group 384"/>
            <p:cNvGrpSpPr>
              <a:grpSpLocks noChangeAspect="1"/>
            </p:cNvGrpSpPr>
            <p:nvPr/>
          </p:nvGrpSpPr>
          <p:grpSpPr>
            <a:xfrm flipH="1">
              <a:off x="10541712" y="11259994"/>
              <a:ext cx="1889271" cy="1373206"/>
              <a:chOff x="-915973" y="5132663"/>
              <a:chExt cx="1791541" cy="1402398"/>
            </a:xfrm>
          </p:grpSpPr>
          <p:pic>
            <p:nvPicPr>
              <p:cNvPr id="590" name="Picture 589"/>
              <p:cNvPicPr>
                <a:picLocks noChangeAspect="1"/>
              </p:cNvPicPr>
              <p:nvPr/>
            </p:nvPicPr>
            <p:blipFill>
              <a:blip r:embed="rId9">
                <a:duotone>
                  <a:schemeClr val="accent1">
                    <a:shade val="45000"/>
                    <a:satMod val="135000"/>
                  </a:schemeClr>
                  <a:prstClr val="white"/>
                </a:duotone>
              </a:blip>
              <a:stretch>
                <a:fillRect/>
              </a:stretch>
            </p:blipFill>
            <p:spPr>
              <a:xfrm>
                <a:off x="-244483" y="5132663"/>
                <a:ext cx="1120051" cy="1402398"/>
              </a:xfrm>
              <a:prstGeom prst="rect">
                <a:avLst/>
              </a:prstGeom>
            </p:spPr>
          </p:pic>
          <p:pic>
            <p:nvPicPr>
              <p:cNvPr id="591" name="Picture 590"/>
              <p:cNvPicPr>
                <a:picLocks noChangeAspect="1"/>
              </p:cNvPicPr>
              <p:nvPr/>
            </p:nvPicPr>
            <p:blipFill>
              <a:blip r:embed="rId10">
                <a:duotone>
                  <a:schemeClr val="accent1">
                    <a:shade val="45000"/>
                    <a:satMod val="135000"/>
                  </a:schemeClr>
                  <a:prstClr val="white"/>
                </a:duotone>
              </a:blip>
              <a:stretch>
                <a:fillRect/>
              </a:stretch>
            </p:blipFill>
            <p:spPr>
              <a:xfrm>
                <a:off x="-915973" y="5996258"/>
                <a:ext cx="553892" cy="491380"/>
              </a:xfrm>
              <a:prstGeom prst="rect">
                <a:avLst/>
              </a:prstGeom>
              <a:ln>
                <a:solidFill>
                  <a:schemeClr val="tx1"/>
                </a:solidFill>
                <a:prstDash val="sysDash"/>
              </a:ln>
            </p:spPr>
          </p:pic>
          <p:pic>
            <p:nvPicPr>
              <p:cNvPr id="592" name="Picture 591"/>
              <p:cNvPicPr>
                <a:picLocks noChangeAspect="1"/>
              </p:cNvPicPr>
              <p:nvPr/>
            </p:nvPicPr>
            <p:blipFill>
              <a:blip r:embed="rId11">
                <a:duotone>
                  <a:schemeClr val="accent4">
                    <a:shade val="45000"/>
                    <a:satMod val="135000"/>
                  </a:schemeClr>
                  <a:prstClr val="white"/>
                </a:duotone>
              </a:blip>
              <a:stretch>
                <a:fillRect/>
              </a:stretch>
            </p:blipFill>
            <p:spPr>
              <a:xfrm>
                <a:off x="-915973" y="5173205"/>
                <a:ext cx="553892" cy="553892"/>
              </a:xfrm>
              <a:prstGeom prst="rect">
                <a:avLst/>
              </a:prstGeom>
              <a:ln>
                <a:solidFill>
                  <a:schemeClr val="tx1"/>
                </a:solidFill>
                <a:prstDash val="sysDash"/>
              </a:ln>
            </p:spPr>
          </p:pic>
          <p:cxnSp>
            <p:nvCxnSpPr>
              <p:cNvPr id="593" name="Straight Arrow Connector 592"/>
              <p:cNvCxnSpPr/>
              <p:nvPr/>
            </p:nvCxnSpPr>
            <p:spPr>
              <a:xfrm flipH="1" flipV="1">
                <a:off x="-362081" y="5432313"/>
                <a:ext cx="607016" cy="5639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4" name="Straight Arrow Connector 593"/>
              <p:cNvCxnSpPr/>
              <p:nvPr/>
            </p:nvCxnSpPr>
            <p:spPr>
              <a:xfrm>
                <a:off x="-639027" y="5727097"/>
                <a:ext cx="0" cy="26916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386" name="Process 385"/>
            <p:cNvSpPr/>
            <p:nvPr/>
          </p:nvSpPr>
          <p:spPr>
            <a:xfrm>
              <a:off x="9618540" y="10523096"/>
              <a:ext cx="4320448" cy="2282980"/>
            </a:xfrm>
            <a:prstGeom prst="flowChartProcess">
              <a:avLst/>
            </a:prstGeom>
            <a:noFill/>
            <a:ln w="3175" cmpd="sng">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lumMod val="85000"/>
                      <a:lumOff val="15000"/>
                    </a:schemeClr>
                  </a:solidFill>
                  <a:latin typeface="Calibri Light" charset="0"/>
                  <a:ea typeface="Calibri Light" charset="0"/>
                  <a:cs typeface="Calibri Light" charset="0"/>
                </a:rPr>
                <a:t>HUMAN CELL MODEL  </a:t>
              </a:r>
            </a:p>
          </p:txBody>
        </p:sp>
        <p:grpSp>
          <p:nvGrpSpPr>
            <p:cNvPr id="387" name="Group 386"/>
            <p:cNvGrpSpPr/>
            <p:nvPr/>
          </p:nvGrpSpPr>
          <p:grpSpPr>
            <a:xfrm>
              <a:off x="12679481" y="11294525"/>
              <a:ext cx="1098491" cy="1063383"/>
              <a:chOff x="6479686" y="4150523"/>
              <a:chExt cx="756321" cy="777240"/>
            </a:xfrm>
          </p:grpSpPr>
          <p:sp>
            <p:nvSpPr>
              <p:cNvPr id="580" name="Rounded Rectangle 579"/>
              <p:cNvSpPr/>
              <p:nvPr/>
            </p:nvSpPr>
            <p:spPr>
              <a:xfrm>
                <a:off x="6488613" y="4763258"/>
                <a:ext cx="332488" cy="2393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81" name="Rounded Rectangle 580"/>
              <p:cNvSpPr/>
              <p:nvPr/>
            </p:nvSpPr>
            <p:spPr>
              <a:xfrm>
                <a:off x="6652463" y="4789615"/>
                <a:ext cx="4788" cy="4228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583" name="Group 582"/>
              <p:cNvGrpSpPr/>
              <p:nvPr/>
            </p:nvGrpSpPr>
            <p:grpSpPr>
              <a:xfrm>
                <a:off x="6588732" y="4162685"/>
                <a:ext cx="532743" cy="765078"/>
                <a:chOff x="2810670" y="2668257"/>
                <a:chExt cx="1017487" cy="1461224"/>
              </a:xfrm>
            </p:grpSpPr>
            <p:sp>
              <p:nvSpPr>
                <p:cNvPr id="588" name="Block Arc 587"/>
                <p:cNvSpPr/>
                <p:nvPr/>
              </p:nvSpPr>
              <p:spPr>
                <a:xfrm rot="6674663">
                  <a:off x="2752432" y="3053755"/>
                  <a:ext cx="1133964" cy="1017487"/>
                </a:xfrm>
                <a:prstGeom prst="blockArc">
                  <a:avLst>
                    <a:gd name="adj1" fmla="val 10800000"/>
                    <a:gd name="adj2" fmla="val 4"/>
                    <a:gd name="adj3" fmla="val 9397"/>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89" name="Rounded Rectangle 588"/>
                <p:cNvSpPr/>
                <p:nvPr/>
              </p:nvSpPr>
              <p:spPr>
                <a:xfrm rot="18679238">
                  <a:off x="3589984" y="2711498"/>
                  <a:ext cx="234445" cy="147963"/>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584" name="Rounded Rectangle 583"/>
              <p:cNvSpPr/>
              <p:nvPr/>
            </p:nvSpPr>
            <p:spPr>
              <a:xfrm>
                <a:off x="6479686" y="4837841"/>
                <a:ext cx="756321" cy="89064"/>
              </a:xfrm>
              <a:prstGeom prst="roundRect">
                <a:avLst>
                  <a:gd name="adj" fmla="val 1081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85" name="Oval 584"/>
              <p:cNvSpPr/>
              <p:nvPr/>
            </p:nvSpPr>
            <p:spPr>
              <a:xfrm>
                <a:off x="6703639" y="4524917"/>
                <a:ext cx="95754" cy="95754"/>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86" name="Rounded Rectangle 585"/>
              <p:cNvSpPr/>
              <p:nvPr/>
            </p:nvSpPr>
            <p:spPr>
              <a:xfrm rot="18679238">
                <a:off x="6664446" y="4321021"/>
                <a:ext cx="489813" cy="148817"/>
              </a:xfrm>
              <a:prstGeom prst="roundRect">
                <a:avLst>
                  <a:gd name="adj" fmla="val 44322"/>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87" name="Oval 586"/>
              <p:cNvSpPr/>
              <p:nvPr/>
            </p:nvSpPr>
            <p:spPr>
              <a:xfrm>
                <a:off x="6978083" y="4259454"/>
                <a:ext cx="47877" cy="47877"/>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388" name="Process 387"/>
            <p:cNvSpPr/>
            <p:nvPr/>
          </p:nvSpPr>
          <p:spPr>
            <a:xfrm>
              <a:off x="13941950" y="10523096"/>
              <a:ext cx="3726582" cy="2282980"/>
            </a:xfrm>
            <a:prstGeom prst="flowChartProcess">
              <a:avLst/>
            </a:prstGeom>
            <a:noFill/>
            <a:ln>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lumMod val="85000"/>
                      <a:lumOff val="15000"/>
                    </a:schemeClr>
                  </a:solidFill>
                  <a:latin typeface="Calibri Light" charset="0"/>
                  <a:ea typeface="Calibri Light" charset="0"/>
                  <a:cs typeface="Calibri Light" charset="0"/>
                </a:rPr>
                <a:t>ANIMAL MODEL</a:t>
              </a:r>
            </a:p>
          </p:txBody>
        </p:sp>
        <p:pic>
          <p:nvPicPr>
            <p:cNvPr id="389" name="Picture 388"/>
            <p:cNvPicPr>
              <a:picLocks noChangeAspect="1"/>
            </p:cNvPicPr>
            <p:nvPr/>
          </p:nvPicPr>
          <p:blipFill>
            <a:blip r:embed="rId12">
              <a:clrChange>
                <a:clrFrom>
                  <a:srgbClr val="FFFFFF"/>
                </a:clrFrom>
                <a:clrTo>
                  <a:srgbClr val="FFFFFF">
                    <a:alpha val="0"/>
                  </a:srgbClr>
                </a:clrTo>
              </a:clrChange>
            </a:blip>
            <a:stretch>
              <a:fillRect/>
            </a:stretch>
          </p:blipFill>
          <p:spPr>
            <a:xfrm flipH="1">
              <a:off x="14937778" y="11292800"/>
              <a:ext cx="1453645" cy="1340400"/>
            </a:xfrm>
            <a:prstGeom prst="rect">
              <a:avLst/>
            </a:prstGeom>
          </p:spPr>
        </p:pic>
        <p:sp>
          <p:nvSpPr>
            <p:cNvPr id="390" name="Left Arrow 389"/>
            <p:cNvSpPr/>
            <p:nvPr/>
          </p:nvSpPr>
          <p:spPr>
            <a:xfrm flipH="1">
              <a:off x="13871666" y="11207386"/>
              <a:ext cx="914400" cy="914400"/>
            </a:xfrm>
            <a:prstGeom prst="leftArrow">
              <a:avLst/>
            </a:prstGeom>
            <a:ln>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391" name="Rectangle 390"/>
            <p:cNvSpPr/>
            <p:nvPr/>
          </p:nvSpPr>
          <p:spPr>
            <a:xfrm>
              <a:off x="13705964" y="11279755"/>
              <a:ext cx="234088" cy="76966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392" name="Rectangle 391"/>
            <p:cNvSpPr/>
            <p:nvPr/>
          </p:nvSpPr>
          <p:spPr>
            <a:xfrm rot="16200000">
              <a:off x="1338859" y="11305840"/>
              <a:ext cx="3285243" cy="4649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b"/>
            <a:lstStyle/>
            <a:p>
              <a:pPr algn="ctr"/>
              <a:r>
                <a:rPr lang="en-US" sz="481" dirty="0">
                  <a:solidFill>
                    <a:schemeClr val="tx1">
                      <a:lumMod val="85000"/>
                      <a:lumOff val="15000"/>
                    </a:schemeClr>
                  </a:solidFill>
                  <a:latin typeface="Calibri Light" charset="0"/>
                  <a:ea typeface="Calibri Light" charset="0"/>
                  <a:cs typeface="Calibri Light" charset="0"/>
                </a:rPr>
                <a:t>DRUG DEVELOPMENT PROCESS</a:t>
              </a:r>
            </a:p>
          </p:txBody>
        </p:sp>
        <p:grpSp>
          <p:nvGrpSpPr>
            <p:cNvPr id="393" name="Group 392"/>
            <p:cNvGrpSpPr/>
            <p:nvPr/>
          </p:nvGrpSpPr>
          <p:grpSpPr>
            <a:xfrm>
              <a:off x="16208434" y="11288396"/>
              <a:ext cx="1098491" cy="1054934"/>
              <a:chOff x="6444766" y="4150523"/>
              <a:chExt cx="756321" cy="777240"/>
            </a:xfrm>
          </p:grpSpPr>
          <p:sp>
            <p:nvSpPr>
              <p:cNvPr id="562" name="Rounded Rectangle 561"/>
              <p:cNvSpPr/>
              <p:nvPr/>
            </p:nvSpPr>
            <p:spPr>
              <a:xfrm>
                <a:off x="6488613" y="4763258"/>
                <a:ext cx="332488" cy="2393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66" name="Rounded Rectangle 565"/>
              <p:cNvSpPr/>
              <p:nvPr/>
            </p:nvSpPr>
            <p:spPr>
              <a:xfrm>
                <a:off x="6652463" y="4789615"/>
                <a:ext cx="4788" cy="42288"/>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569" name="Group 568"/>
              <p:cNvGrpSpPr/>
              <p:nvPr/>
            </p:nvGrpSpPr>
            <p:grpSpPr>
              <a:xfrm>
                <a:off x="6588732" y="4162685"/>
                <a:ext cx="532743" cy="765078"/>
                <a:chOff x="2810670" y="2668257"/>
                <a:chExt cx="1017487" cy="1461224"/>
              </a:xfrm>
            </p:grpSpPr>
            <p:sp>
              <p:nvSpPr>
                <p:cNvPr id="576" name="Block Arc 575"/>
                <p:cNvSpPr/>
                <p:nvPr/>
              </p:nvSpPr>
              <p:spPr>
                <a:xfrm rot="6674663">
                  <a:off x="2752432" y="3053755"/>
                  <a:ext cx="1133964" cy="1017487"/>
                </a:xfrm>
                <a:prstGeom prst="blockArc">
                  <a:avLst>
                    <a:gd name="adj1" fmla="val 10800000"/>
                    <a:gd name="adj2" fmla="val 4"/>
                    <a:gd name="adj3" fmla="val 9397"/>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78" name="Rounded Rectangle 577"/>
                <p:cNvSpPr/>
                <p:nvPr/>
              </p:nvSpPr>
              <p:spPr>
                <a:xfrm rot="18679238">
                  <a:off x="3589984" y="2711498"/>
                  <a:ext cx="234445" cy="147963"/>
                </a:xfrm>
                <a:prstGeom prst="roundRect">
                  <a:avLst>
                    <a:gd name="adj" fmla="val 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570" name="Rounded Rectangle 569"/>
              <p:cNvSpPr/>
              <p:nvPr/>
            </p:nvSpPr>
            <p:spPr>
              <a:xfrm>
                <a:off x="6444766" y="4837841"/>
                <a:ext cx="756321" cy="89064"/>
              </a:xfrm>
              <a:prstGeom prst="roundRect">
                <a:avLst>
                  <a:gd name="adj" fmla="val 10810"/>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71" name="Oval 570"/>
              <p:cNvSpPr/>
              <p:nvPr/>
            </p:nvSpPr>
            <p:spPr>
              <a:xfrm>
                <a:off x="6703639" y="4524917"/>
                <a:ext cx="95754" cy="95754"/>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74" name="Rounded Rectangle 573"/>
              <p:cNvSpPr/>
              <p:nvPr/>
            </p:nvSpPr>
            <p:spPr>
              <a:xfrm rot="18679238">
                <a:off x="6664446" y="4321021"/>
                <a:ext cx="489813" cy="148817"/>
              </a:xfrm>
              <a:prstGeom prst="roundRect">
                <a:avLst>
                  <a:gd name="adj" fmla="val 44322"/>
                </a:avLst>
              </a:prstGeom>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75" name="Oval 574"/>
              <p:cNvSpPr/>
              <p:nvPr/>
            </p:nvSpPr>
            <p:spPr>
              <a:xfrm>
                <a:off x="6978083" y="4259454"/>
                <a:ext cx="47877" cy="47877"/>
              </a:xfrm>
              <a:prstGeom prst="ellipse">
                <a:avLst/>
              </a:prstGeom>
              <a:ln w="1270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cxnSp>
          <p:nvCxnSpPr>
            <p:cNvPr id="394" name="Straight Arrow Connector 393"/>
            <p:cNvCxnSpPr/>
            <p:nvPr/>
          </p:nvCxnSpPr>
          <p:spPr>
            <a:xfrm flipH="1">
              <a:off x="16092711" y="14204896"/>
              <a:ext cx="2334705" cy="2779"/>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95" name="Straight Arrow Connector 394"/>
            <p:cNvCxnSpPr/>
            <p:nvPr/>
          </p:nvCxnSpPr>
          <p:spPr>
            <a:xfrm rot="5400000" flipH="1" flipV="1">
              <a:off x="11237269" y="13623718"/>
              <a:ext cx="1592251" cy="14425"/>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396" name="Rounded Rectangle 395"/>
            <p:cNvSpPr/>
            <p:nvPr/>
          </p:nvSpPr>
          <p:spPr>
            <a:xfrm>
              <a:off x="17687566" y="13594217"/>
              <a:ext cx="9001001" cy="1224136"/>
            </a:xfrm>
            <a:prstGeom prst="roundRect">
              <a:avLst>
                <a:gd name="adj" fmla="val 42649"/>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STEP 3 USES HUMAN SUBJECTS, FDA REQUIRES INCLUSIVE DEMOGRAPHIC REPRESENTATION</a:t>
              </a:r>
            </a:p>
          </p:txBody>
        </p:sp>
        <p:sp>
          <p:nvSpPr>
            <p:cNvPr id="397" name="Rounded Rectangle 396"/>
            <p:cNvSpPr/>
            <p:nvPr/>
          </p:nvSpPr>
          <p:spPr>
            <a:xfrm>
              <a:off x="7995555" y="13594217"/>
              <a:ext cx="8032842" cy="1224136"/>
            </a:xfrm>
            <a:prstGeom prst="roundRect">
              <a:avLst>
                <a:gd name="adj" fmla="val 42649"/>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US" sz="481" dirty="0">
                  <a:solidFill>
                    <a:schemeClr val="tx1"/>
                  </a:solidFill>
                  <a:latin typeface="Calibri Light" charset="0"/>
                  <a:ea typeface="Calibri Light" charset="0"/>
                  <a:cs typeface="Calibri Light" charset="0"/>
                </a:rPr>
                <a:t>STEP 2 USES HUMAN CELLS.</a:t>
              </a:r>
            </a:p>
            <a:p>
              <a:pPr algn="ctr"/>
              <a:r>
                <a:rPr lang="en-US" sz="481" dirty="0">
                  <a:solidFill>
                    <a:schemeClr val="tx1"/>
                  </a:solidFill>
                  <a:latin typeface="Calibri Light" charset="0"/>
                  <a:ea typeface="Calibri Light" charset="0"/>
                  <a:cs typeface="Calibri Light" charset="0"/>
                </a:rPr>
                <a:t>SHOULD DEMOGRAPHICS BE CONSIDERED?</a:t>
              </a:r>
            </a:p>
          </p:txBody>
        </p:sp>
        <p:cxnSp>
          <p:nvCxnSpPr>
            <p:cNvPr id="398" name="Straight Arrow Connector 397"/>
            <p:cNvCxnSpPr/>
            <p:nvPr/>
          </p:nvCxnSpPr>
          <p:spPr>
            <a:xfrm rot="5400000" flipH="1" flipV="1">
              <a:off x="20375598" y="12760127"/>
              <a:ext cx="1592251" cy="14425"/>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grpSp>
          <p:nvGrpSpPr>
            <p:cNvPr id="399" name="Group 398"/>
            <p:cNvGrpSpPr/>
            <p:nvPr/>
          </p:nvGrpSpPr>
          <p:grpSpPr>
            <a:xfrm>
              <a:off x="3243117" y="9895697"/>
              <a:ext cx="25339053" cy="3251854"/>
              <a:chOff x="3305992" y="25430963"/>
              <a:chExt cx="21768150" cy="3251854"/>
            </a:xfrm>
          </p:grpSpPr>
          <p:sp>
            <p:nvSpPr>
              <p:cNvPr id="548" name="Rectangle 547"/>
              <p:cNvSpPr/>
              <p:nvPr/>
            </p:nvSpPr>
            <p:spPr>
              <a:xfrm>
                <a:off x="3305992" y="25436710"/>
                <a:ext cx="5478254" cy="3246107"/>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lumMod val="85000"/>
                        <a:lumOff val="15000"/>
                      </a:schemeClr>
                    </a:solidFill>
                    <a:latin typeface="Calibri Light" charset="0"/>
                    <a:ea typeface="Calibri Light" charset="0"/>
                    <a:cs typeface="Calibri Light" charset="0"/>
                  </a:rPr>
                  <a:t>STEP 1. DISCOVERY AND DEVELOPMENT</a:t>
                </a:r>
              </a:p>
            </p:txBody>
          </p:sp>
          <p:sp>
            <p:nvSpPr>
              <p:cNvPr id="549" name="Rectangle 548"/>
              <p:cNvSpPr/>
              <p:nvPr/>
            </p:nvSpPr>
            <p:spPr>
              <a:xfrm>
                <a:off x="15711748" y="25436710"/>
                <a:ext cx="5718126" cy="3246107"/>
              </a:xfrm>
              <a:prstGeom prst="rect">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lumMod val="85000"/>
                        <a:lumOff val="15000"/>
                      </a:schemeClr>
                    </a:solidFill>
                    <a:latin typeface="Calibri Light" charset="0"/>
                    <a:ea typeface="Calibri Light" charset="0"/>
                    <a:cs typeface="Calibri Light" charset="0"/>
                  </a:rPr>
                  <a:t>STEP 3. CLINICAL RESEARCH</a:t>
                </a:r>
              </a:p>
            </p:txBody>
          </p:sp>
          <p:sp>
            <p:nvSpPr>
              <p:cNvPr id="550" name="Rectangle 549"/>
              <p:cNvSpPr/>
              <p:nvPr/>
            </p:nvSpPr>
            <p:spPr>
              <a:xfrm>
                <a:off x="8799309" y="25436710"/>
                <a:ext cx="6899197" cy="3246107"/>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lumMod val="85000"/>
                        <a:lumOff val="15000"/>
                      </a:schemeClr>
                    </a:solidFill>
                    <a:latin typeface="Calibri Light" charset="0"/>
                    <a:ea typeface="Calibri Light" charset="0"/>
                    <a:cs typeface="Calibri Light" charset="0"/>
                  </a:rPr>
                  <a:t>STEP 2. PRECLINICAL RESEARCH</a:t>
                </a:r>
              </a:p>
            </p:txBody>
          </p:sp>
          <p:sp>
            <p:nvSpPr>
              <p:cNvPr id="551" name="Right Arrow 550"/>
              <p:cNvSpPr/>
              <p:nvPr/>
            </p:nvSpPr>
            <p:spPr>
              <a:xfrm>
                <a:off x="8414994" y="26602563"/>
                <a:ext cx="1051976" cy="914400"/>
              </a:xfrm>
              <a:prstGeom prst="rightArrow">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552" name="Rectangle 551"/>
              <p:cNvSpPr/>
              <p:nvPr/>
            </p:nvSpPr>
            <p:spPr>
              <a:xfrm flipH="1">
                <a:off x="15258385" y="26602563"/>
                <a:ext cx="358518" cy="914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553" name="Group 552"/>
              <p:cNvGrpSpPr/>
              <p:nvPr/>
            </p:nvGrpSpPr>
            <p:grpSpPr>
              <a:xfrm>
                <a:off x="21451002" y="25430963"/>
                <a:ext cx="3623140" cy="3246107"/>
                <a:chOff x="21541575" y="25364702"/>
                <a:chExt cx="4251809" cy="3246107"/>
              </a:xfrm>
            </p:grpSpPr>
            <p:sp>
              <p:nvSpPr>
                <p:cNvPr id="559" name="Rectangle 558"/>
                <p:cNvSpPr/>
                <p:nvPr/>
              </p:nvSpPr>
              <p:spPr>
                <a:xfrm>
                  <a:off x="21541576" y="25364702"/>
                  <a:ext cx="4251808" cy="3246107"/>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r"/>
                  <a:r>
                    <a:rPr lang="en-US" sz="481" dirty="0">
                      <a:solidFill>
                        <a:schemeClr val="tx1">
                          <a:lumMod val="85000"/>
                          <a:lumOff val="15000"/>
                        </a:schemeClr>
                      </a:solidFill>
                      <a:latin typeface="Calibri Light" charset="0"/>
                      <a:ea typeface="Calibri Light" charset="0"/>
                      <a:cs typeface="Calibri Light" charset="0"/>
                    </a:rPr>
                    <a:t>STEP 4</a:t>
                  </a:r>
                  <a:r>
                    <a:rPr lang="en-US" sz="481">
                      <a:solidFill>
                        <a:schemeClr val="tx1">
                          <a:lumMod val="85000"/>
                          <a:lumOff val="15000"/>
                        </a:schemeClr>
                      </a:solidFill>
                      <a:latin typeface="Calibri Light" charset="0"/>
                      <a:ea typeface="Calibri Light" charset="0"/>
                      <a:cs typeface="Calibri Light" charset="0"/>
                    </a:rPr>
                    <a:t>. </a:t>
                  </a:r>
                </a:p>
                <a:p>
                  <a:pPr algn="r"/>
                  <a:r>
                    <a:rPr lang="en-US" sz="481" dirty="0">
                      <a:solidFill>
                        <a:schemeClr val="tx1">
                          <a:lumMod val="85000"/>
                          <a:lumOff val="15000"/>
                        </a:schemeClr>
                      </a:solidFill>
                      <a:latin typeface="Calibri Light" charset="0"/>
                      <a:ea typeface="Calibri Light" charset="0"/>
                      <a:cs typeface="Calibri Light" charset="0"/>
                    </a:rPr>
                    <a:t>FDA REVIEW</a:t>
                  </a:r>
                </a:p>
              </p:txBody>
            </p:sp>
            <p:sp>
              <p:nvSpPr>
                <p:cNvPr id="560" name="Rectangle 559"/>
                <p:cNvSpPr/>
                <p:nvPr/>
              </p:nvSpPr>
              <p:spPr>
                <a:xfrm>
                  <a:off x="21541575" y="26869590"/>
                  <a:ext cx="4241450" cy="1741219"/>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t"/>
                <a:lstStyle/>
                <a:p>
                  <a:pPr algn="r"/>
                  <a:r>
                    <a:rPr lang="en-US" sz="481" dirty="0">
                      <a:solidFill>
                        <a:schemeClr val="tx1">
                          <a:lumMod val="85000"/>
                          <a:lumOff val="15000"/>
                        </a:schemeClr>
                      </a:solidFill>
                      <a:latin typeface="Calibri Light" charset="0"/>
                      <a:ea typeface="Calibri Light" charset="0"/>
                      <a:cs typeface="Calibri Light" charset="0"/>
                    </a:rPr>
                    <a:t>STEP 5. </a:t>
                  </a:r>
                </a:p>
                <a:p>
                  <a:pPr algn="r"/>
                  <a:r>
                    <a:rPr lang="en-US" sz="481" dirty="0">
                      <a:solidFill>
                        <a:schemeClr val="tx1">
                          <a:lumMod val="85000"/>
                          <a:lumOff val="15000"/>
                        </a:schemeClr>
                      </a:solidFill>
                      <a:latin typeface="Calibri Light" charset="0"/>
                      <a:ea typeface="Calibri Light" charset="0"/>
                      <a:cs typeface="Calibri Light" charset="0"/>
                    </a:rPr>
                    <a:t>POST-MARKETING </a:t>
                  </a:r>
                </a:p>
                <a:p>
                  <a:pPr algn="r"/>
                  <a:r>
                    <a:rPr lang="en-US" sz="481" dirty="0">
                      <a:solidFill>
                        <a:schemeClr val="tx1">
                          <a:lumMod val="85000"/>
                          <a:lumOff val="15000"/>
                        </a:schemeClr>
                      </a:solidFill>
                      <a:latin typeface="Calibri Light" charset="0"/>
                      <a:ea typeface="Calibri Light" charset="0"/>
                      <a:cs typeface="Calibri Light" charset="0"/>
                    </a:rPr>
                    <a:t>SAFETY MONITORING</a:t>
                  </a:r>
                </a:p>
              </p:txBody>
            </p:sp>
          </p:grpSp>
          <p:sp>
            <p:nvSpPr>
              <p:cNvPr id="554" name="Right Arrow 553"/>
              <p:cNvSpPr/>
              <p:nvPr/>
            </p:nvSpPr>
            <p:spPr>
              <a:xfrm rot="5400000">
                <a:off x="21556326" y="26963649"/>
                <a:ext cx="1051976" cy="779198"/>
              </a:xfrm>
              <a:prstGeom prst="rightArrow">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555" name="Rectangle 554"/>
              <p:cNvSpPr/>
              <p:nvPr/>
            </p:nvSpPr>
            <p:spPr>
              <a:xfrm rot="5400000" flipH="1">
                <a:off x="21942849" y="26282202"/>
                <a:ext cx="422948" cy="7791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sp>
            <p:nvSpPr>
              <p:cNvPr id="556" name="Right Arrow 555"/>
              <p:cNvSpPr/>
              <p:nvPr/>
            </p:nvSpPr>
            <p:spPr>
              <a:xfrm>
                <a:off x="21258481" y="25796750"/>
                <a:ext cx="1051976" cy="914400"/>
              </a:xfrm>
              <a:prstGeom prst="rightArrow">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557" name="Rectangle 556"/>
              <p:cNvSpPr/>
              <p:nvPr/>
            </p:nvSpPr>
            <p:spPr>
              <a:xfrm flipH="1">
                <a:off x="21073251" y="25868758"/>
                <a:ext cx="358518" cy="914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400" name="Right Arrow 399"/>
            <p:cNvSpPr/>
            <p:nvPr/>
          </p:nvSpPr>
          <p:spPr>
            <a:xfrm>
              <a:off x="17444243" y="11067297"/>
              <a:ext cx="1224545" cy="914400"/>
            </a:xfrm>
            <a:prstGeom prst="rightArrow">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dirty="0">
                <a:solidFill>
                  <a:schemeClr val="tx1">
                    <a:lumMod val="85000"/>
                    <a:lumOff val="15000"/>
                  </a:schemeClr>
                </a:solidFill>
                <a:latin typeface="Calibri Light" charset="0"/>
                <a:ea typeface="Calibri Light" charset="0"/>
                <a:cs typeface="Calibri Light" charset="0"/>
              </a:endParaRPr>
            </a:p>
          </p:txBody>
        </p:sp>
        <p:sp>
          <p:nvSpPr>
            <p:cNvPr id="401" name="Rectangle 400"/>
            <p:cNvSpPr/>
            <p:nvPr/>
          </p:nvSpPr>
          <p:spPr>
            <a:xfrm>
              <a:off x="17421409" y="11062256"/>
              <a:ext cx="166850" cy="10119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nvGrpSpPr>
            <p:cNvPr id="402" name="Group 401"/>
            <p:cNvGrpSpPr/>
            <p:nvPr/>
          </p:nvGrpSpPr>
          <p:grpSpPr>
            <a:xfrm>
              <a:off x="19173419" y="11049024"/>
              <a:ext cx="4490812" cy="1062089"/>
              <a:chOff x="5538755" y="602963"/>
              <a:chExt cx="3396110" cy="738336"/>
            </a:xfrm>
          </p:grpSpPr>
          <p:pic>
            <p:nvPicPr>
              <p:cNvPr id="425" name="Picture 424"/>
              <p:cNvPicPr>
                <a:picLocks noChangeAspect="1"/>
              </p:cNvPicPr>
              <p:nvPr/>
            </p:nvPicPr>
            <p:blipFill>
              <a:blip r:embed="rId9">
                <a:duotone>
                  <a:schemeClr val="accent1">
                    <a:shade val="45000"/>
                    <a:satMod val="135000"/>
                  </a:schemeClr>
                  <a:prstClr val="white"/>
                </a:duotone>
              </a:blip>
              <a:stretch>
                <a:fillRect/>
              </a:stretch>
            </p:blipFill>
            <p:spPr>
              <a:xfrm flipH="1">
                <a:off x="6230819" y="617291"/>
                <a:ext cx="616329" cy="716544"/>
              </a:xfrm>
              <a:prstGeom prst="rect">
                <a:avLst/>
              </a:prstGeom>
            </p:spPr>
          </p:pic>
          <p:pic>
            <p:nvPicPr>
              <p:cNvPr id="427" name="Picture 426"/>
              <p:cNvPicPr>
                <a:picLocks noChangeAspect="1"/>
              </p:cNvPicPr>
              <p:nvPr/>
            </p:nvPicPr>
            <p:blipFill>
              <a:blip r:embed="rId9">
                <a:duotone>
                  <a:schemeClr val="accent2">
                    <a:shade val="45000"/>
                    <a:satMod val="135000"/>
                  </a:schemeClr>
                  <a:prstClr val="white"/>
                </a:duotone>
              </a:blip>
              <a:stretch>
                <a:fillRect/>
              </a:stretch>
            </p:blipFill>
            <p:spPr>
              <a:xfrm flipH="1">
                <a:off x="6932645" y="624755"/>
                <a:ext cx="616329" cy="716544"/>
              </a:xfrm>
              <a:prstGeom prst="rect">
                <a:avLst/>
              </a:prstGeom>
            </p:spPr>
          </p:pic>
          <p:pic>
            <p:nvPicPr>
              <p:cNvPr id="428" name="Picture 427"/>
              <p:cNvPicPr>
                <a:picLocks noChangeAspect="1"/>
              </p:cNvPicPr>
              <p:nvPr/>
            </p:nvPicPr>
            <p:blipFill>
              <a:blip r:embed="rId9">
                <a:duotone>
                  <a:schemeClr val="accent3">
                    <a:shade val="45000"/>
                    <a:satMod val="135000"/>
                  </a:schemeClr>
                  <a:prstClr val="white"/>
                </a:duotone>
              </a:blip>
              <a:stretch>
                <a:fillRect/>
              </a:stretch>
            </p:blipFill>
            <p:spPr>
              <a:xfrm flipH="1">
                <a:off x="7616711" y="610282"/>
                <a:ext cx="616329" cy="716544"/>
              </a:xfrm>
              <a:prstGeom prst="rect">
                <a:avLst/>
              </a:prstGeom>
            </p:spPr>
          </p:pic>
          <p:pic>
            <p:nvPicPr>
              <p:cNvPr id="429" name="Picture 428"/>
              <p:cNvPicPr>
                <a:picLocks noChangeAspect="1"/>
              </p:cNvPicPr>
              <p:nvPr/>
            </p:nvPicPr>
            <p:blipFill>
              <a:blip r:embed="rId9">
                <a:duotone>
                  <a:schemeClr val="accent4">
                    <a:shade val="45000"/>
                    <a:satMod val="135000"/>
                  </a:schemeClr>
                  <a:prstClr val="white"/>
                </a:duotone>
              </a:blip>
              <a:stretch>
                <a:fillRect/>
              </a:stretch>
            </p:blipFill>
            <p:spPr>
              <a:xfrm flipH="1">
                <a:off x="8318536" y="617746"/>
                <a:ext cx="616329" cy="716544"/>
              </a:xfrm>
              <a:prstGeom prst="rect">
                <a:avLst/>
              </a:prstGeom>
            </p:spPr>
          </p:pic>
          <p:pic>
            <p:nvPicPr>
              <p:cNvPr id="430" name="Picture 429"/>
              <p:cNvPicPr>
                <a:picLocks noChangeAspect="1"/>
              </p:cNvPicPr>
              <p:nvPr/>
            </p:nvPicPr>
            <p:blipFill>
              <a:blip r:embed="rId9">
                <a:duotone>
                  <a:schemeClr val="accent4">
                    <a:shade val="45000"/>
                    <a:satMod val="135000"/>
                  </a:schemeClr>
                  <a:prstClr val="white"/>
                </a:duotone>
              </a:blip>
              <a:stretch>
                <a:fillRect/>
              </a:stretch>
            </p:blipFill>
            <p:spPr>
              <a:xfrm flipH="1">
                <a:off x="5538755" y="602963"/>
                <a:ext cx="616329" cy="716544"/>
              </a:xfrm>
              <a:prstGeom prst="rect">
                <a:avLst/>
              </a:prstGeom>
            </p:spPr>
          </p:pic>
        </p:grpSp>
        <p:sp>
          <p:nvSpPr>
            <p:cNvPr id="424" name="Rectangle 423"/>
            <p:cNvSpPr/>
            <p:nvPr/>
          </p:nvSpPr>
          <p:spPr>
            <a:xfrm flipH="1">
              <a:off x="8974599" y="11067296"/>
              <a:ext cx="637751" cy="10119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1">
                <a:solidFill>
                  <a:schemeClr val="tx1">
                    <a:lumMod val="85000"/>
                    <a:lumOff val="15000"/>
                  </a:schemeClr>
                </a:solidFill>
                <a:latin typeface="Calibri Light" charset="0"/>
                <a:ea typeface="Calibri Light" charset="0"/>
                <a:cs typeface="Calibri Light" charset="0"/>
              </a:endParaRPr>
            </a:p>
          </p:txBody>
        </p:sp>
      </p:grpSp>
      <p:sp>
        <p:nvSpPr>
          <p:cNvPr id="716" name="Rounded Rectangle 715"/>
          <p:cNvSpPr/>
          <p:nvPr/>
        </p:nvSpPr>
        <p:spPr>
          <a:xfrm>
            <a:off x="2252338" y="2477741"/>
            <a:ext cx="1464885" cy="87893"/>
          </a:xfrm>
          <a:prstGeom prst="roundRect">
            <a:avLst>
              <a:gd name="adj" fmla="val 4507"/>
            </a:avLst>
          </a:prstGeom>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Q1. WHERE IS A CURRENT CHALLENGE IN MEDICINE?</a:t>
            </a:r>
          </a:p>
        </p:txBody>
      </p:sp>
      <p:cxnSp>
        <p:nvCxnSpPr>
          <p:cNvPr id="235" name="Elbow Connector 234"/>
          <p:cNvCxnSpPr/>
          <p:nvPr/>
        </p:nvCxnSpPr>
        <p:spPr>
          <a:xfrm flipV="1">
            <a:off x="3096980" y="4251822"/>
            <a:ext cx="884474" cy="17610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Elbow Connector 237"/>
          <p:cNvCxnSpPr/>
          <p:nvPr/>
        </p:nvCxnSpPr>
        <p:spPr>
          <a:xfrm>
            <a:off x="4623683" y="4270296"/>
            <a:ext cx="178984" cy="13045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Elbow Connector 238"/>
          <p:cNvCxnSpPr/>
          <p:nvPr/>
        </p:nvCxnSpPr>
        <p:spPr>
          <a:xfrm rot="5400000">
            <a:off x="6111452" y="4303419"/>
            <a:ext cx="199562" cy="203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Rounded Rectangle 239"/>
          <p:cNvSpPr/>
          <p:nvPr/>
        </p:nvSpPr>
        <p:spPr>
          <a:xfrm>
            <a:off x="3981454" y="4155756"/>
            <a:ext cx="1212653" cy="175786"/>
          </a:xfrm>
          <a:prstGeom prst="roundRect">
            <a:avLst>
              <a:gd name="adj" fmla="val 15568"/>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Q4. HOW ARE THE CELL LINES USED BY THE RESEARCH COMMUNITY?</a:t>
            </a:r>
          </a:p>
        </p:txBody>
      </p:sp>
      <p:sp>
        <p:nvSpPr>
          <p:cNvPr id="241" name="Rounded Rectangle 240"/>
          <p:cNvSpPr/>
          <p:nvPr/>
        </p:nvSpPr>
        <p:spPr>
          <a:xfrm>
            <a:off x="5483866" y="4155756"/>
            <a:ext cx="1341613" cy="175786"/>
          </a:xfrm>
          <a:prstGeom prst="roundRect">
            <a:avLst>
              <a:gd name="adj" fmla="val 15568"/>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Q5. HOW DOES PUBLICATION RECORD COMPARE TO DEMOGRAPHICS OF THE PATIENT POPULATION?</a:t>
            </a:r>
          </a:p>
        </p:txBody>
      </p:sp>
      <p:grpSp>
        <p:nvGrpSpPr>
          <p:cNvPr id="246" name="Group 245"/>
          <p:cNvGrpSpPr/>
          <p:nvPr/>
        </p:nvGrpSpPr>
        <p:grpSpPr>
          <a:xfrm>
            <a:off x="2276375" y="4400746"/>
            <a:ext cx="4498722" cy="1988265"/>
            <a:chOff x="1317590" y="23178828"/>
            <a:chExt cx="20995251" cy="12411010"/>
          </a:xfrm>
        </p:grpSpPr>
        <p:sp>
          <p:nvSpPr>
            <p:cNvPr id="247" name="Rounded Rectangle 246"/>
            <p:cNvSpPr/>
            <p:nvPr/>
          </p:nvSpPr>
          <p:spPr>
            <a:xfrm>
              <a:off x="1317590" y="23243674"/>
              <a:ext cx="7665100" cy="12346164"/>
            </a:xfrm>
            <a:prstGeom prst="roundRect">
              <a:avLst>
                <a:gd name="adj" fmla="val 3092"/>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A3. COMMERCIALLY AVIALBLE CELL LINES INCLUDE ASIAN, BLACK, HISPANIC, WHITE, AND UNSPECIFIED DONOR ETHNICITIES. </a:t>
              </a:r>
            </a:p>
          </p:txBody>
        </p:sp>
        <p:sp>
          <p:nvSpPr>
            <p:cNvPr id="248" name="Rounded Rectangle 247"/>
            <p:cNvSpPr/>
            <p:nvPr/>
          </p:nvSpPr>
          <p:spPr>
            <a:xfrm>
              <a:off x="9275087" y="23178828"/>
              <a:ext cx="7665100" cy="12411010"/>
            </a:xfrm>
            <a:prstGeom prst="roundRect">
              <a:avLst>
                <a:gd name="adj" fmla="val 3092"/>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A4. CHARACTERIZATION OF DEMOGRAPHIC INCLUSIVENESS IN MEDLINE AND SCOPUS PUBLICATIONS.</a:t>
              </a:r>
            </a:p>
          </p:txBody>
        </p:sp>
        <p:sp>
          <p:nvSpPr>
            <p:cNvPr id="249" name="Rounded Rectangle 248"/>
            <p:cNvSpPr/>
            <p:nvPr/>
          </p:nvSpPr>
          <p:spPr>
            <a:xfrm>
              <a:off x="17195967" y="23206911"/>
              <a:ext cx="5116874" cy="12310919"/>
            </a:xfrm>
            <a:prstGeom prst="roundRect">
              <a:avLst>
                <a:gd name="adj" fmla="val 3092"/>
              </a:avLst>
            </a:prstGeom>
            <a:noFill/>
          </p:spPr>
          <p:style>
            <a:lnRef idx="2">
              <a:schemeClr val="dk1"/>
            </a:lnRef>
            <a:fillRef idx="1">
              <a:schemeClr val="lt1"/>
            </a:fillRef>
            <a:effectRef idx="0">
              <a:schemeClr val="dk1"/>
            </a:effectRef>
            <a:fontRef idx="minor">
              <a:schemeClr val="dk1"/>
            </a:fontRef>
          </p:style>
          <p:txBody>
            <a:bodyPr rtlCol="0" anchor="t"/>
            <a:lstStyle/>
            <a:p>
              <a:r>
                <a:rPr lang="en-US" sz="481" dirty="0">
                  <a:solidFill>
                    <a:schemeClr val="tx1"/>
                  </a:solidFill>
                  <a:latin typeface="Calibri Light" charset="0"/>
                  <a:ea typeface="Calibri Light" charset="0"/>
                  <a:cs typeface="Calibri Light" charset="0"/>
                </a:rPr>
                <a:t>A5. THE DEMOGRAPHIC REPRESENTATION OF THE PATIENT POPULATION IS NOT CONSISTENT WITH PUBLICATION RECORD.  </a:t>
              </a:r>
            </a:p>
          </p:txBody>
        </p:sp>
      </p:grpSp>
      <p:grpSp>
        <p:nvGrpSpPr>
          <p:cNvPr id="252" name="Group 251"/>
          <p:cNvGrpSpPr>
            <a:grpSpLocks noChangeAspect="1"/>
          </p:cNvGrpSpPr>
          <p:nvPr/>
        </p:nvGrpSpPr>
        <p:grpSpPr>
          <a:xfrm>
            <a:off x="5693066" y="4619847"/>
            <a:ext cx="1036130" cy="274201"/>
            <a:chOff x="4405898" y="15233121"/>
            <a:chExt cx="10008076" cy="2648533"/>
          </a:xfrm>
        </p:grpSpPr>
        <p:sp>
          <p:nvSpPr>
            <p:cNvPr id="255" name="Rectangle 254"/>
            <p:cNvSpPr/>
            <p:nvPr/>
          </p:nvSpPr>
          <p:spPr>
            <a:xfrm>
              <a:off x="4405898" y="15233121"/>
              <a:ext cx="5439634" cy="264853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2003 Breast Cancer </a:t>
              </a:r>
            </a:p>
            <a:p>
              <a:pPr algn="ctr"/>
              <a:r>
                <a:rPr lang="en-US" sz="352" dirty="0">
                  <a:solidFill>
                    <a:schemeClr val="tx1"/>
                  </a:solidFill>
                  <a:latin typeface="Calibri Light" charset="0"/>
                  <a:ea typeface="Calibri Light" charset="0"/>
                  <a:cs typeface="Calibri Light" charset="0"/>
                </a:rPr>
                <a:t>Incidence Count (204,803)</a:t>
              </a:r>
            </a:p>
          </p:txBody>
        </p:sp>
        <p:sp>
          <p:nvSpPr>
            <p:cNvPr id="256" name="Rectangle 255"/>
            <p:cNvSpPr/>
            <p:nvPr/>
          </p:nvSpPr>
          <p:spPr>
            <a:xfrm>
              <a:off x="9595990" y="15233121"/>
              <a:ext cx="4817984" cy="264853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2003 Breast Cancer </a:t>
              </a:r>
            </a:p>
            <a:p>
              <a:pPr algn="ctr"/>
              <a:r>
                <a:rPr lang="en-US" sz="352" dirty="0">
                  <a:solidFill>
                    <a:schemeClr val="tx1"/>
                  </a:solidFill>
                  <a:latin typeface="Calibri Light" charset="0"/>
                  <a:ea typeface="Calibri Light" charset="0"/>
                  <a:cs typeface="Calibri Light" charset="0"/>
                </a:rPr>
                <a:t>Death Count (43,503))</a:t>
              </a:r>
            </a:p>
          </p:txBody>
        </p:sp>
      </p:grpSp>
      <p:pic>
        <p:nvPicPr>
          <p:cNvPr id="253" name="Picture 252"/>
          <p:cNvPicPr>
            <a:picLocks noChangeAspect="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76762" t="45379" r="905" b="40482"/>
          <a:stretch/>
        </p:blipFill>
        <p:spPr>
          <a:xfrm>
            <a:off x="5932141" y="6154286"/>
            <a:ext cx="544931" cy="227881"/>
          </a:xfrm>
          <a:prstGeom prst="rect">
            <a:avLst/>
          </a:prstGeom>
        </p:spPr>
      </p:pic>
      <p:sp>
        <p:nvSpPr>
          <p:cNvPr id="279" name="Rounded Rectangle 278"/>
          <p:cNvSpPr/>
          <p:nvPr/>
        </p:nvSpPr>
        <p:spPr>
          <a:xfrm>
            <a:off x="2345087" y="2137026"/>
            <a:ext cx="990798" cy="167957"/>
          </a:xfrm>
          <a:prstGeom prst="roundRect">
            <a:avLst>
              <a:gd name="adj" fmla="val 39899"/>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sz="401" i="1" dirty="0">
                <a:solidFill>
                  <a:schemeClr val="tx1"/>
                </a:solidFill>
                <a:latin typeface="Calibri Light" charset="0"/>
                <a:ea typeface="Calibri Light" charset="0"/>
                <a:cs typeface="Calibri Light" charset="0"/>
              </a:rPr>
              <a:t>Step 2 to  become increasingly </a:t>
            </a:r>
            <a:r>
              <a:rPr lang="en-US" sz="401" i="1">
                <a:solidFill>
                  <a:schemeClr val="tx1"/>
                </a:solidFill>
                <a:latin typeface="Calibri Light" charset="0"/>
                <a:ea typeface="Calibri Light" charset="0"/>
                <a:cs typeface="Calibri Light" charset="0"/>
              </a:rPr>
              <a:t>significant  </a:t>
            </a:r>
            <a:r>
              <a:rPr lang="en-US" sz="401" i="1" dirty="0">
                <a:solidFill>
                  <a:schemeClr val="tx1"/>
                </a:solidFill>
                <a:latin typeface="Calibri Light" charset="0"/>
                <a:ea typeface="Calibri Light" charset="0"/>
                <a:cs typeface="Calibri Light" charset="0"/>
              </a:rPr>
              <a:t>with advances in tissue engineering </a:t>
            </a:r>
          </a:p>
        </p:txBody>
      </p:sp>
      <p:grpSp>
        <p:nvGrpSpPr>
          <p:cNvPr id="292" name="Group 291"/>
          <p:cNvGrpSpPr/>
          <p:nvPr/>
        </p:nvGrpSpPr>
        <p:grpSpPr>
          <a:xfrm>
            <a:off x="4011957" y="4617188"/>
            <a:ext cx="1650734" cy="251792"/>
            <a:chOff x="207696" y="9774353"/>
            <a:chExt cx="19975551" cy="2344448"/>
          </a:xfrm>
        </p:grpSpPr>
        <p:sp>
          <p:nvSpPr>
            <p:cNvPr id="293" name="Rectangle 292"/>
            <p:cNvSpPr/>
            <p:nvPr/>
          </p:nvSpPr>
          <p:spPr>
            <a:xfrm>
              <a:off x="207696" y="9774353"/>
              <a:ext cx="7056283"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All Cell Lines </a:t>
              </a:r>
            </a:p>
            <a:p>
              <a:pPr algn="ctr"/>
              <a:r>
                <a:rPr lang="en-US" sz="352" dirty="0">
                  <a:solidFill>
                    <a:schemeClr val="tx1"/>
                  </a:solidFill>
                  <a:latin typeface="Calibri Light" charset="0"/>
                  <a:ea typeface="Calibri Light" charset="0"/>
                  <a:cs typeface="Calibri Light" charset="0"/>
                </a:rPr>
                <a:t>(136,374 Publications)</a:t>
              </a:r>
            </a:p>
          </p:txBody>
        </p:sp>
        <p:sp>
          <p:nvSpPr>
            <p:cNvPr id="294" name="Rectangle 293"/>
            <p:cNvSpPr/>
            <p:nvPr/>
          </p:nvSpPr>
          <p:spPr>
            <a:xfrm>
              <a:off x="6642539" y="9774353"/>
              <a:ext cx="7056282"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Female Cell Lines </a:t>
              </a:r>
            </a:p>
            <a:p>
              <a:pPr algn="ctr"/>
              <a:r>
                <a:rPr lang="en-US" sz="352" dirty="0">
                  <a:solidFill>
                    <a:schemeClr val="tx1"/>
                  </a:solidFill>
                  <a:latin typeface="Calibri Light" charset="0"/>
                  <a:ea typeface="Calibri Light" charset="0"/>
                  <a:cs typeface="Calibri Light" charset="0"/>
                </a:rPr>
                <a:t>(76,314 Publications)</a:t>
              </a:r>
            </a:p>
          </p:txBody>
        </p:sp>
        <p:sp>
          <p:nvSpPr>
            <p:cNvPr id="295" name="Rectangle 294"/>
            <p:cNvSpPr/>
            <p:nvPr/>
          </p:nvSpPr>
          <p:spPr>
            <a:xfrm>
              <a:off x="13126966" y="9774353"/>
              <a:ext cx="7056281"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Breast Cancer  Cell Lines </a:t>
              </a:r>
            </a:p>
            <a:p>
              <a:pPr algn="ctr"/>
              <a:r>
                <a:rPr lang="en-US" sz="352" dirty="0">
                  <a:solidFill>
                    <a:schemeClr val="tx1"/>
                  </a:solidFill>
                  <a:latin typeface="Calibri Light" charset="0"/>
                  <a:ea typeface="Calibri Light" charset="0"/>
                  <a:cs typeface="Calibri Light" charset="0"/>
                </a:rPr>
                <a:t>(9,349Publications)</a:t>
              </a:r>
            </a:p>
          </p:txBody>
        </p:sp>
      </p:grpSp>
      <p:grpSp>
        <p:nvGrpSpPr>
          <p:cNvPr id="243" name="Group 242"/>
          <p:cNvGrpSpPr/>
          <p:nvPr/>
        </p:nvGrpSpPr>
        <p:grpSpPr>
          <a:xfrm>
            <a:off x="2290809" y="4617188"/>
            <a:ext cx="1676118" cy="251792"/>
            <a:chOff x="-413743" y="9774353"/>
            <a:chExt cx="20282723" cy="2344448"/>
          </a:xfrm>
        </p:grpSpPr>
        <p:sp>
          <p:nvSpPr>
            <p:cNvPr id="244" name="Rectangle 243"/>
            <p:cNvSpPr/>
            <p:nvPr/>
          </p:nvSpPr>
          <p:spPr>
            <a:xfrm>
              <a:off x="-413743" y="9774353"/>
              <a:ext cx="7056282"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All Cell Lines </a:t>
              </a:r>
            </a:p>
            <a:p>
              <a:pPr algn="ctr"/>
              <a:r>
                <a:rPr lang="en-US" sz="352" dirty="0">
                  <a:solidFill>
                    <a:schemeClr val="tx1"/>
                  </a:solidFill>
                  <a:latin typeface="Calibri Light" charset="0"/>
                  <a:ea typeface="Calibri Light" charset="0"/>
                  <a:cs typeface="Calibri Light" charset="0"/>
                </a:rPr>
                <a:t>(247 Donors)</a:t>
              </a:r>
            </a:p>
          </p:txBody>
        </p:sp>
        <p:sp>
          <p:nvSpPr>
            <p:cNvPr id="245" name="Rectangle 244"/>
            <p:cNvSpPr/>
            <p:nvPr/>
          </p:nvSpPr>
          <p:spPr>
            <a:xfrm>
              <a:off x="6035608" y="9774353"/>
              <a:ext cx="7056281"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Female Cell Lines </a:t>
              </a:r>
            </a:p>
            <a:p>
              <a:pPr algn="ctr"/>
              <a:r>
                <a:rPr lang="en-US" sz="352" dirty="0">
                  <a:solidFill>
                    <a:schemeClr val="tx1"/>
                  </a:solidFill>
                  <a:latin typeface="Calibri Light" charset="0"/>
                  <a:ea typeface="Calibri Light" charset="0"/>
                  <a:cs typeface="Calibri Light" charset="0"/>
                </a:rPr>
                <a:t>(118 Donors)</a:t>
              </a:r>
            </a:p>
          </p:txBody>
        </p:sp>
        <p:sp>
          <p:nvSpPr>
            <p:cNvPr id="250" name="Rectangle 249"/>
            <p:cNvSpPr/>
            <p:nvPr/>
          </p:nvSpPr>
          <p:spPr>
            <a:xfrm>
              <a:off x="12812699" y="9774353"/>
              <a:ext cx="7056281" cy="23444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Breast Cancer  Cell Lines </a:t>
              </a:r>
            </a:p>
            <a:p>
              <a:pPr algn="ctr"/>
              <a:r>
                <a:rPr lang="en-US" sz="352" dirty="0">
                  <a:solidFill>
                    <a:schemeClr val="tx1"/>
                  </a:solidFill>
                  <a:latin typeface="Calibri Light" charset="0"/>
                  <a:ea typeface="Calibri Light" charset="0"/>
                  <a:cs typeface="Calibri Light" charset="0"/>
                </a:rPr>
                <a:t>(55 Donors)</a:t>
              </a:r>
            </a:p>
          </p:txBody>
        </p:sp>
      </p:grpSp>
      <p:pic>
        <p:nvPicPr>
          <p:cNvPr id="27" name="Picture 26"/>
          <p:cNvPicPr>
            <a:picLocks noChangeAspect="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b="28215"/>
          <a:stretch/>
        </p:blipFill>
        <p:spPr>
          <a:xfrm>
            <a:off x="2163051" y="4743084"/>
            <a:ext cx="1904350" cy="1446217"/>
          </a:xfrm>
          <a:prstGeom prst="rect">
            <a:avLst/>
          </a:prstGeom>
        </p:spPr>
      </p:pic>
      <p:pic>
        <p:nvPicPr>
          <p:cNvPr id="28" name="Picture 27"/>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b="29606"/>
          <a:stretch/>
        </p:blipFill>
        <p:spPr>
          <a:xfrm>
            <a:off x="3868840" y="4743084"/>
            <a:ext cx="1904350" cy="1422737"/>
          </a:xfrm>
          <a:prstGeom prst="rect">
            <a:avLst/>
          </a:prstGeom>
        </p:spPr>
      </p:pic>
      <p:pic>
        <p:nvPicPr>
          <p:cNvPr id="3" name="Picture 2"/>
          <p:cNvPicPr>
            <a:picLocks noChangeAspect="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2931" t="77292" r="43372" b="17737"/>
          <a:stretch/>
        </p:blipFill>
        <p:spPr>
          <a:xfrm>
            <a:off x="2395049" y="6232971"/>
            <a:ext cx="1464885" cy="106199"/>
          </a:xfrm>
          <a:prstGeom prst="rect">
            <a:avLst/>
          </a:prstGeom>
        </p:spPr>
      </p:pic>
      <p:pic>
        <p:nvPicPr>
          <p:cNvPr id="237" name="Picture 236"/>
          <p:cNvPicPr>
            <a:picLocks noChangeAspect="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2931" t="77292" r="43372" b="17737"/>
          <a:stretch/>
        </p:blipFill>
        <p:spPr>
          <a:xfrm>
            <a:off x="4040321" y="6232971"/>
            <a:ext cx="1464885" cy="106199"/>
          </a:xfrm>
          <a:prstGeom prst="rect">
            <a:avLst/>
          </a:prstGeom>
        </p:spPr>
      </p:pic>
      <p:sp>
        <p:nvSpPr>
          <p:cNvPr id="232" name="Rectangle 231"/>
          <p:cNvSpPr/>
          <p:nvPr/>
        </p:nvSpPr>
        <p:spPr>
          <a:xfrm>
            <a:off x="5693854" y="5104350"/>
            <a:ext cx="563162" cy="27420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2008 Breast Cancer </a:t>
            </a:r>
          </a:p>
          <a:p>
            <a:pPr algn="ctr"/>
            <a:r>
              <a:rPr lang="en-US" sz="352" dirty="0">
                <a:solidFill>
                  <a:schemeClr val="tx1"/>
                </a:solidFill>
                <a:latin typeface="Calibri Light" charset="0"/>
                <a:ea typeface="Calibri Light" charset="0"/>
                <a:cs typeface="Calibri Light" charset="0"/>
              </a:rPr>
              <a:t>Incidence Count (227,214)</a:t>
            </a:r>
          </a:p>
        </p:txBody>
      </p:sp>
      <p:sp>
        <p:nvSpPr>
          <p:cNvPr id="233" name="Rectangle 232"/>
          <p:cNvSpPr/>
          <p:nvPr/>
        </p:nvSpPr>
        <p:spPr>
          <a:xfrm>
            <a:off x="6231181" y="5104350"/>
            <a:ext cx="498803" cy="27420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2008 Breast Cancer </a:t>
            </a:r>
          </a:p>
          <a:p>
            <a:pPr algn="ctr"/>
            <a:r>
              <a:rPr lang="en-US" sz="352" dirty="0">
                <a:solidFill>
                  <a:schemeClr val="tx1"/>
                </a:solidFill>
                <a:latin typeface="Calibri Light" charset="0"/>
                <a:ea typeface="Calibri Light" charset="0"/>
                <a:cs typeface="Calibri Light" charset="0"/>
              </a:rPr>
              <a:t>Death Count (42,729)</a:t>
            </a:r>
          </a:p>
        </p:txBody>
      </p:sp>
      <p:sp>
        <p:nvSpPr>
          <p:cNvPr id="234" name="Rectangle 233"/>
          <p:cNvSpPr/>
          <p:nvPr/>
        </p:nvSpPr>
        <p:spPr>
          <a:xfrm>
            <a:off x="5695055" y="5565783"/>
            <a:ext cx="563162" cy="27420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2013 Breast Cancer </a:t>
            </a:r>
          </a:p>
          <a:p>
            <a:pPr algn="ctr"/>
            <a:r>
              <a:rPr lang="en-US" sz="352" dirty="0">
                <a:solidFill>
                  <a:schemeClr val="tx1"/>
                </a:solidFill>
                <a:latin typeface="Calibri Light" charset="0"/>
                <a:ea typeface="Calibri Light" charset="0"/>
                <a:cs typeface="Calibri Light" charset="0"/>
              </a:rPr>
              <a:t>Incidence Count (246,183)</a:t>
            </a:r>
          </a:p>
        </p:txBody>
      </p:sp>
      <p:sp>
        <p:nvSpPr>
          <p:cNvPr id="242" name="Rectangle 241"/>
          <p:cNvSpPr/>
          <p:nvPr/>
        </p:nvSpPr>
        <p:spPr>
          <a:xfrm>
            <a:off x="6232382" y="5565783"/>
            <a:ext cx="498803" cy="27420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52" dirty="0">
                <a:solidFill>
                  <a:schemeClr val="tx1"/>
                </a:solidFill>
                <a:latin typeface="Calibri Light" charset="0"/>
                <a:ea typeface="Calibri Light" charset="0"/>
                <a:cs typeface="Calibri Light" charset="0"/>
              </a:rPr>
              <a:t>2013 Breast Cancer </a:t>
            </a:r>
          </a:p>
          <a:p>
            <a:pPr algn="ctr"/>
            <a:r>
              <a:rPr lang="en-US" sz="352" dirty="0">
                <a:solidFill>
                  <a:schemeClr val="tx1"/>
                </a:solidFill>
                <a:latin typeface="Calibri Light" charset="0"/>
                <a:ea typeface="Calibri Light" charset="0"/>
                <a:cs typeface="Calibri Light" charset="0"/>
              </a:rPr>
              <a:t>Death Count (43,531)</a:t>
            </a:r>
          </a:p>
        </p:txBody>
      </p:sp>
      <p:pic>
        <p:nvPicPr>
          <p:cNvPr id="9" name="Picture 8"/>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6185" y="4720721"/>
            <a:ext cx="1245152" cy="1593359"/>
          </a:xfrm>
          <a:prstGeom prst="rect">
            <a:avLst/>
          </a:prstGeom>
        </p:spPr>
      </p:pic>
    </p:spTree>
    <p:extLst>
      <p:ext uri="{BB962C8B-B14F-4D97-AF65-F5344CB8AC3E}">
        <p14:creationId xmlns:p14="http://schemas.microsoft.com/office/powerpoint/2010/main" val="883433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220" y="408670"/>
            <a:ext cx="8515350" cy="996535"/>
          </a:xfrm>
        </p:spPr>
        <p:txBody>
          <a:bodyPr>
            <a:normAutofit fontScale="90000"/>
          </a:bodyPr>
          <a:lstStyle/>
          <a:p>
            <a:r>
              <a:rPr lang="en-US" sz="3000" dirty="0" smtClean="0"/>
              <a:t>CDC Statistics on Incidence and Death Counts.</a:t>
            </a:r>
            <a:br>
              <a:rPr lang="en-US" sz="3000" dirty="0" smtClean="0"/>
            </a:br>
            <a:r>
              <a:rPr lang="en-US" sz="1700" dirty="0" smtClean="0"/>
              <a:t>Proportionally, </a:t>
            </a:r>
            <a:r>
              <a:rPr lang="en-US" sz="1700" dirty="0" err="1" smtClean="0"/>
              <a:t>hispanic</a:t>
            </a:r>
            <a:r>
              <a:rPr lang="en-US" sz="1700" dirty="0" smtClean="0"/>
              <a:t> patients have comprised 6-8% more of the breast cancer death count than incidence count since 1999. Black  patients comprise 1-4% more of the prostate cancer death count than incidence count since 1999. </a:t>
            </a:r>
            <a:endParaRPr lang="en-US" sz="1700" dirty="0"/>
          </a:p>
        </p:txBody>
      </p:sp>
      <p:sp>
        <p:nvSpPr>
          <p:cNvPr id="3" name="Slide Number Placeholder 2"/>
          <p:cNvSpPr>
            <a:spLocks noGrp="1"/>
          </p:cNvSpPr>
          <p:nvPr>
            <p:ph type="sldNum" sz="quarter" idx="12"/>
          </p:nvPr>
        </p:nvSpPr>
        <p:spPr/>
        <p:txBody>
          <a:bodyPr/>
          <a:lstStyle/>
          <a:p>
            <a:fld id="{40553196-D233-4FB0-B67A-69D61031F897}" type="slidenum">
              <a:rPr lang="en-US" smtClean="0"/>
              <a:t>25</a:t>
            </a:fld>
            <a:endParaRPr lang="en-US"/>
          </a:p>
        </p:txBody>
      </p:sp>
      <p:pic>
        <p:nvPicPr>
          <p:cNvPr id="9" name="Picture 8"/>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218" r="6875"/>
          <a:stretch/>
        </p:blipFill>
        <p:spPr>
          <a:xfrm>
            <a:off x="278296" y="1712218"/>
            <a:ext cx="8587408" cy="5009258"/>
          </a:xfrm>
          <a:prstGeom prst="rect">
            <a:avLst/>
          </a:prstGeom>
        </p:spPr>
      </p:pic>
    </p:spTree>
    <p:extLst>
      <p:ext uri="{BB962C8B-B14F-4D97-AF65-F5344CB8AC3E}">
        <p14:creationId xmlns:p14="http://schemas.microsoft.com/office/powerpoint/2010/main" val="173692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9811"/>
            <a:ext cx="7886700" cy="996535"/>
          </a:xfrm>
        </p:spPr>
        <p:txBody>
          <a:bodyPr>
            <a:normAutofit/>
          </a:bodyPr>
          <a:lstStyle/>
          <a:p>
            <a:r>
              <a:rPr lang="en-US" sz="3000" dirty="0" smtClean="0"/>
              <a:t>Representation in Published Research</a:t>
            </a:r>
            <a:br>
              <a:rPr lang="en-US" sz="3000" dirty="0" smtClean="0"/>
            </a:br>
            <a:r>
              <a:rPr lang="en-US" sz="1500" dirty="0" smtClean="0"/>
              <a:t>Overwhelmingly Caucasian is represented, how does the proportion compare to the incidence and death counts for each cancer type?</a:t>
            </a:r>
            <a:endParaRPr lang="en-US" sz="1500" dirty="0"/>
          </a:p>
        </p:txBody>
      </p:sp>
      <p:sp>
        <p:nvSpPr>
          <p:cNvPr id="3" name="Slide Number Placeholder 2"/>
          <p:cNvSpPr>
            <a:spLocks noGrp="1"/>
          </p:cNvSpPr>
          <p:nvPr>
            <p:ph type="sldNum" sz="quarter" idx="12"/>
          </p:nvPr>
        </p:nvSpPr>
        <p:spPr/>
        <p:txBody>
          <a:bodyPr/>
          <a:lstStyle/>
          <a:p>
            <a:fld id="{40553196-D233-4FB0-B67A-69D61031F897}" type="slidenum">
              <a:rPr lang="en-US" smtClean="0"/>
              <a:t>26</a:t>
            </a:fld>
            <a:endParaRPr lang="en-US"/>
          </a:p>
        </p:txBody>
      </p:sp>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6211"/>
          <a:stretch/>
        </p:blipFill>
        <p:spPr>
          <a:xfrm>
            <a:off x="1143000" y="1296346"/>
            <a:ext cx="6858000" cy="5424982"/>
          </a:xfrm>
          <a:prstGeom prst="rect">
            <a:avLst/>
          </a:prstGeom>
        </p:spPr>
      </p:pic>
    </p:spTree>
    <p:extLst>
      <p:ext uri="{BB962C8B-B14F-4D97-AF65-F5344CB8AC3E}">
        <p14:creationId xmlns:p14="http://schemas.microsoft.com/office/powerpoint/2010/main" val="138412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a:latin typeface="Calibri Light" charset="0"/>
                <a:ea typeface="Calibri Light" charset="0"/>
                <a:cs typeface="Calibri Light" charset="0"/>
              </a:rPr>
              <a:t>Query flow</a:t>
            </a:r>
          </a:p>
        </p:txBody>
      </p:sp>
      <p:sp>
        <p:nvSpPr>
          <p:cNvPr id="3" name="Rectangle: Diagonal Corners Rounded 19"/>
          <p:cNvSpPr/>
          <p:nvPr/>
        </p:nvSpPr>
        <p:spPr>
          <a:xfrm>
            <a:off x="3207164" y="5472081"/>
            <a:ext cx="2585843" cy="72165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870" tIns="16435" rIns="32870" bIns="16435" numCol="1" spcCol="0" rtlCol="0" fromWordArt="0" anchor="ctr" anchorCtr="0" forceAA="0" compatLnSpc="1">
            <a:prstTxWarp prst="textNoShape">
              <a:avLst/>
            </a:prstTxWarp>
            <a:noAutofit/>
          </a:bodyPr>
          <a:lstStyle/>
          <a:p>
            <a:pPr algn="ctr"/>
            <a:endParaRPr lang="en-US" sz="703" dirty="0">
              <a:solidFill>
                <a:schemeClr val="tx1"/>
              </a:solidFill>
            </a:endParaRPr>
          </a:p>
        </p:txBody>
      </p:sp>
      <p:sp>
        <p:nvSpPr>
          <p:cNvPr id="4" name="Rectangle: Diagonal Corners Rounded 3"/>
          <p:cNvSpPr/>
          <p:nvPr/>
        </p:nvSpPr>
        <p:spPr>
          <a:xfrm>
            <a:off x="3251910" y="1398636"/>
            <a:ext cx="2471824" cy="42243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870" tIns="16435" rIns="32870" bIns="16435" numCol="1" spcCol="0" rtlCol="0" fromWordArt="0" anchor="ctr" anchorCtr="0" forceAA="0" compatLnSpc="1">
            <a:prstTxWarp prst="textNoShape">
              <a:avLst/>
            </a:prstTxWarp>
            <a:noAutofit/>
          </a:bodyPr>
          <a:lstStyle/>
          <a:p>
            <a:pPr algn="ctr"/>
            <a:r>
              <a:rPr lang="en-US" sz="1100" dirty="0">
                <a:solidFill>
                  <a:schemeClr val="tx1"/>
                </a:solidFill>
              </a:rPr>
              <a:t>22,359,026 entries in </a:t>
            </a:r>
            <a:r>
              <a:rPr lang="en-US" sz="1100" dirty="0" err="1">
                <a:solidFill>
                  <a:schemeClr val="tx1"/>
                </a:solidFill>
                <a:latin typeface="Courier New" panose="02070309020205020404" pitchFamily="49" charset="0"/>
                <a:cs typeface="Courier New" panose="02070309020205020404" pitchFamily="49" charset="0"/>
              </a:rPr>
              <a:t>medline.abstract</a:t>
            </a:r>
            <a:r>
              <a:rPr lang="en-US" sz="1100" dirty="0">
                <a:solidFill>
                  <a:schemeClr val="tx1"/>
                </a:solidFill>
              </a:rPr>
              <a:t> </a:t>
            </a:r>
          </a:p>
        </p:txBody>
      </p:sp>
      <p:sp>
        <p:nvSpPr>
          <p:cNvPr id="5" name="Rectangle: Diagonal Corners Rounded 8"/>
          <p:cNvSpPr/>
          <p:nvPr/>
        </p:nvSpPr>
        <p:spPr>
          <a:xfrm>
            <a:off x="3251597" y="2138323"/>
            <a:ext cx="2497684" cy="214769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870" tIns="16435" rIns="32870" bIns="16435" numCol="1" spcCol="0" rtlCol="0" fromWordArt="0" anchor="ctr" anchorCtr="0" forceAA="0" compatLnSpc="1">
            <a:prstTxWarp prst="textNoShape">
              <a:avLst/>
            </a:prstTxWarp>
            <a:noAutofit/>
          </a:bodyPr>
          <a:lstStyle/>
          <a:p>
            <a:pPr algn="ctr"/>
            <a:endParaRPr lang="en-US" sz="703" dirty="0">
              <a:solidFill>
                <a:schemeClr val="tx1"/>
              </a:solidFill>
            </a:endParaRPr>
          </a:p>
        </p:txBody>
      </p:sp>
      <p:sp>
        <p:nvSpPr>
          <p:cNvPr id="6" name="TextBox 5"/>
          <p:cNvSpPr txBox="1"/>
          <p:nvPr/>
        </p:nvSpPr>
        <p:spPr>
          <a:xfrm>
            <a:off x="3323912" y="2138325"/>
            <a:ext cx="2396227" cy="2123658"/>
          </a:xfrm>
          <a:prstGeom prst="rect">
            <a:avLst/>
          </a:prstGeom>
          <a:noFill/>
        </p:spPr>
        <p:txBody>
          <a:bodyPr wrap="square" rtlCol="0">
            <a:spAutoFit/>
          </a:bodyPr>
          <a:lstStyle/>
          <a:p>
            <a:pPr algn="ctr"/>
            <a:r>
              <a:rPr lang="en-US" sz="1100" dirty="0"/>
              <a:t>Number of documents with the following </a:t>
            </a:r>
            <a:r>
              <a:rPr lang="en-US" sz="1100" dirty="0" err="1"/>
              <a:t>MeSH</a:t>
            </a:r>
            <a:r>
              <a:rPr lang="en-US" sz="1100" dirty="0"/>
              <a:t> terms (371,686)</a:t>
            </a:r>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endParaRPr lang="en-US" sz="1100" dirty="0"/>
          </a:p>
          <a:p>
            <a:pPr algn="ctr"/>
            <a:r>
              <a:rPr lang="en-US" sz="1100" dirty="0"/>
              <a:t>, that were published in a valid journal</a:t>
            </a:r>
          </a:p>
        </p:txBody>
      </p:sp>
      <p:sp>
        <p:nvSpPr>
          <p:cNvPr id="7" name="Rectangle: Rounded Corners 13"/>
          <p:cNvSpPr/>
          <p:nvPr/>
        </p:nvSpPr>
        <p:spPr>
          <a:xfrm>
            <a:off x="3361784" y="2559789"/>
            <a:ext cx="2063755" cy="14260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numCol="2" rtlCol="0" anchor="ctr"/>
          <a:lstStyle/>
          <a:p>
            <a:pPr marL="73045" indent="-73045">
              <a:buFont typeface="Arial" panose="020B0604020202020204" pitchFamily="34" charset="0"/>
              <a:buChar char="•"/>
            </a:pPr>
            <a:r>
              <a:rPr lang="en-US" sz="500" dirty="0"/>
              <a:t>Stem Cells                                 </a:t>
            </a:r>
          </a:p>
          <a:p>
            <a:pPr marL="73045" indent="-73045">
              <a:buFont typeface="Arial" panose="020B0604020202020204" pitchFamily="34" charset="0"/>
              <a:buChar char="•"/>
            </a:pPr>
            <a:r>
              <a:rPr lang="en-US" sz="500" dirty="0"/>
              <a:t>Hematopoietic Stem Cells                   </a:t>
            </a:r>
          </a:p>
          <a:p>
            <a:pPr marL="73045" indent="-73045">
              <a:buFont typeface="Arial" panose="020B0604020202020204" pitchFamily="34" charset="0"/>
              <a:buChar char="•"/>
            </a:pPr>
            <a:r>
              <a:rPr lang="en-US" sz="500" dirty="0"/>
              <a:t>Hematopoietic Stem Cell Transplantation    </a:t>
            </a:r>
          </a:p>
          <a:p>
            <a:pPr marL="73045" indent="-73045">
              <a:buFont typeface="Arial" panose="020B0604020202020204" pitchFamily="34" charset="0"/>
              <a:buChar char="•"/>
            </a:pPr>
            <a:r>
              <a:rPr lang="en-US" sz="500" dirty="0"/>
              <a:t>Stem Cell Transplantation                  </a:t>
            </a:r>
          </a:p>
          <a:p>
            <a:pPr marL="73045" indent="-73045">
              <a:buFont typeface="Arial" panose="020B0604020202020204" pitchFamily="34" charset="0"/>
              <a:buChar char="•"/>
            </a:pPr>
            <a:r>
              <a:rPr lang="en-US" sz="500" dirty="0"/>
              <a:t>Embryonic Stem Cells                       </a:t>
            </a:r>
          </a:p>
          <a:p>
            <a:pPr marL="73045" indent="-73045">
              <a:buFont typeface="Arial" panose="020B0604020202020204" pitchFamily="34" charset="0"/>
              <a:buChar char="•"/>
            </a:pPr>
            <a:r>
              <a:rPr lang="en-US" sz="500" dirty="0"/>
              <a:t>Neoplastic Stem Cells                      </a:t>
            </a:r>
          </a:p>
          <a:p>
            <a:pPr marL="73045" indent="-73045">
              <a:buFont typeface="Arial" panose="020B0604020202020204" pitchFamily="34" charset="0"/>
              <a:buChar char="•"/>
            </a:pPr>
            <a:r>
              <a:rPr lang="en-US" sz="500" dirty="0"/>
              <a:t>Mesenchymal Stem Cell Transplantation      </a:t>
            </a:r>
          </a:p>
          <a:p>
            <a:pPr marL="73045" indent="-73045">
              <a:buFont typeface="Arial" panose="020B0604020202020204" pitchFamily="34" charset="0"/>
              <a:buChar char="•"/>
            </a:pPr>
            <a:r>
              <a:rPr lang="en-US" sz="500" dirty="0"/>
              <a:t>Pluripotent Stem Cells                     </a:t>
            </a:r>
          </a:p>
          <a:p>
            <a:pPr marL="73045" indent="-73045">
              <a:buFont typeface="Arial" panose="020B0604020202020204" pitchFamily="34" charset="0"/>
              <a:buChar char="•"/>
            </a:pPr>
            <a:r>
              <a:rPr lang="en-US" sz="500" dirty="0"/>
              <a:t>Tumor Stem Cell Assay                      </a:t>
            </a:r>
          </a:p>
          <a:p>
            <a:pPr marL="73045" indent="-73045">
              <a:buFont typeface="Arial" panose="020B0604020202020204" pitchFamily="34" charset="0"/>
              <a:buChar char="•"/>
            </a:pPr>
            <a:r>
              <a:rPr lang="en-US" sz="500" dirty="0"/>
              <a:t>Neural Stem Cells                          </a:t>
            </a:r>
          </a:p>
          <a:p>
            <a:pPr marL="73045" indent="-73045">
              <a:buFont typeface="Arial" panose="020B0604020202020204" pitchFamily="34" charset="0"/>
              <a:buChar char="•"/>
            </a:pPr>
            <a:r>
              <a:rPr lang="en-US" sz="500" dirty="0"/>
              <a:t>Stem Cell Factor </a:t>
            </a:r>
          </a:p>
          <a:p>
            <a:pPr marL="73045" indent="-73045">
              <a:buFont typeface="Arial" panose="020B0604020202020204" pitchFamily="34" charset="0"/>
              <a:buChar char="•"/>
            </a:pPr>
            <a:r>
              <a:rPr lang="en-US" sz="500" dirty="0"/>
              <a:t>Prostatic Neoplasms </a:t>
            </a:r>
          </a:p>
          <a:p>
            <a:pPr marL="73045" indent="-73045">
              <a:buFont typeface="Arial" panose="020B0604020202020204" pitchFamily="34" charset="0"/>
              <a:buChar char="•"/>
            </a:pPr>
            <a:r>
              <a:rPr lang="en-US" sz="500" dirty="0"/>
              <a:t>Breast Neoplasms</a:t>
            </a:r>
          </a:p>
          <a:p>
            <a:pPr marL="73045" indent="-73045">
              <a:buFont typeface="Arial" panose="020B0604020202020204" pitchFamily="34" charset="0"/>
              <a:buChar char="•"/>
            </a:pPr>
            <a:r>
              <a:rPr lang="en-US" sz="500" dirty="0"/>
              <a:t>Lung Neoplasms                          </a:t>
            </a:r>
          </a:p>
          <a:p>
            <a:pPr marL="73045" indent="-73045">
              <a:buFont typeface="Arial" panose="020B0604020202020204" pitchFamily="34" charset="0"/>
              <a:buChar char="•"/>
            </a:pPr>
            <a:r>
              <a:rPr lang="en-US" sz="500" dirty="0"/>
              <a:t>Hematopoietic Stem Cell Mobilization       </a:t>
            </a:r>
          </a:p>
          <a:p>
            <a:pPr marL="73045" indent="-73045">
              <a:buFont typeface="Arial" panose="020B0604020202020204" pitchFamily="34" charset="0"/>
              <a:buChar char="•"/>
            </a:pPr>
            <a:r>
              <a:rPr lang="en-US" sz="500" dirty="0"/>
              <a:t>Induced Pluripotent Stem Cells</a:t>
            </a:r>
          </a:p>
          <a:p>
            <a:pPr marL="73045" indent="-73045">
              <a:buFont typeface="Arial" panose="020B0604020202020204" pitchFamily="34" charset="0"/>
              <a:buChar char="•"/>
            </a:pPr>
            <a:r>
              <a:rPr lang="en-US" sz="500" dirty="0"/>
              <a:t>Adult Stem Cells                           </a:t>
            </a:r>
          </a:p>
          <a:p>
            <a:pPr marL="73045" indent="-73045">
              <a:buFont typeface="Arial" panose="020B0604020202020204" pitchFamily="34" charset="0"/>
              <a:buChar char="•"/>
            </a:pPr>
            <a:r>
              <a:rPr lang="en-US" sz="500" dirty="0"/>
              <a:t>Peripheral Blood Stem Cell Transplantation </a:t>
            </a:r>
          </a:p>
          <a:p>
            <a:pPr marL="73045" indent="-73045">
              <a:buFont typeface="Arial" panose="020B0604020202020204" pitchFamily="34" charset="0"/>
              <a:buChar char="•"/>
            </a:pPr>
            <a:r>
              <a:rPr lang="en-US" sz="500" dirty="0"/>
              <a:t>Multipotent Stem Cells                     </a:t>
            </a:r>
          </a:p>
          <a:p>
            <a:pPr marL="73045" indent="-73045">
              <a:buFont typeface="Arial" panose="020B0604020202020204" pitchFamily="34" charset="0"/>
              <a:buChar char="•"/>
            </a:pPr>
            <a:r>
              <a:rPr lang="en-US" sz="500" dirty="0"/>
              <a:t>Cord Blood Stem Cell Transplantation       </a:t>
            </a:r>
          </a:p>
          <a:p>
            <a:pPr marL="73045" indent="-73045">
              <a:buFont typeface="Arial" panose="020B0604020202020204" pitchFamily="34" charset="0"/>
              <a:buChar char="•"/>
            </a:pPr>
            <a:r>
              <a:rPr lang="en-US" sz="500" dirty="0"/>
              <a:t>Stem Cell Niche                            </a:t>
            </a:r>
          </a:p>
          <a:p>
            <a:pPr marL="73045" indent="-73045">
              <a:buFont typeface="Arial" panose="020B0604020202020204" pitchFamily="34" charset="0"/>
              <a:buChar char="•"/>
            </a:pPr>
            <a:r>
              <a:rPr lang="en-US" sz="500" dirty="0"/>
              <a:t>Embryonal Carcinoma Stem Cells             </a:t>
            </a:r>
          </a:p>
          <a:p>
            <a:pPr marL="73045" indent="-73045">
              <a:buFont typeface="Arial" panose="020B0604020202020204" pitchFamily="34" charset="0"/>
              <a:buChar char="•"/>
            </a:pPr>
            <a:r>
              <a:rPr lang="en-US" sz="500" dirty="0"/>
              <a:t>Stem Cell Research                   </a:t>
            </a:r>
          </a:p>
          <a:p>
            <a:pPr marL="73045" indent="-73045">
              <a:buFont typeface="Arial" panose="020B0604020202020204" pitchFamily="34" charset="0"/>
              <a:buChar char="•"/>
            </a:pPr>
            <a:r>
              <a:rPr lang="en-US" sz="500" dirty="0"/>
              <a:t>Fetal Stem Cells                           </a:t>
            </a:r>
          </a:p>
          <a:p>
            <a:pPr marL="73045" indent="-73045">
              <a:buFont typeface="Arial" panose="020B0604020202020204" pitchFamily="34" charset="0"/>
              <a:buChar char="•"/>
            </a:pPr>
            <a:r>
              <a:rPr lang="en-US" sz="500" dirty="0"/>
              <a:t>Totipotent Stem Cells </a:t>
            </a:r>
          </a:p>
        </p:txBody>
      </p:sp>
      <p:sp>
        <p:nvSpPr>
          <p:cNvPr id="8" name="Rectangle: Diagonal Corners Rounded 15"/>
          <p:cNvSpPr/>
          <p:nvPr/>
        </p:nvSpPr>
        <p:spPr>
          <a:xfrm>
            <a:off x="3203877" y="4615068"/>
            <a:ext cx="2597408" cy="49543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870" tIns="16435" rIns="32870" bIns="16435" numCol="1" spcCol="0" rtlCol="0" fromWordArt="0" anchor="ctr" anchorCtr="0" forceAA="0" compatLnSpc="1">
            <a:prstTxWarp prst="textNoShape">
              <a:avLst/>
            </a:prstTxWarp>
            <a:noAutofit/>
          </a:bodyPr>
          <a:lstStyle/>
          <a:p>
            <a:pPr algn="ctr"/>
            <a:r>
              <a:rPr lang="en-US" sz="1100" dirty="0">
                <a:solidFill>
                  <a:schemeClr val="tx1"/>
                </a:solidFill>
              </a:rPr>
              <a:t>Download full-text documents from </a:t>
            </a:r>
            <a:r>
              <a:rPr lang="en-US" sz="1100" i="1" dirty="0" err="1">
                <a:solidFill>
                  <a:schemeClr val="tx1"/>
                </a:solidFill>
              </a:rPr>
              <a:t>ScienceDirect</a:t>
            </a:r>
            <a:r>
              <a:rPr lang="en-US" sz="1100" dirty="0">
                <a:solidFill>
                  <a:schemeClr val="tx1"/>
                </a:solidFill>
              </a:rPr>
              <a:t> and </a:t>
            </a:r>
            <a:r>
              <a:rPr lang="en-US" sz="1100" i="1" dirty="0">
                <a:solidFill>
                  <a:schemeClr val="tx1"/>
                </a:solidFill>
              </a:rPr>
              <a:t>PubMed Central</a:t>
            </a:r>
            <a:r>
              <a:rPr lang="en-US" sz="1100" dirty="0">
                <a:solidFill>
                  <a:schemeClr val="tx1"/>
                </a:solidFill>
              </a:rPr>
              <a:t>: 80,711</a:t>
            </a:r>
          </a:p>
        </p:txBody>
      </p:sp>
      <p:sp>
        <p:nvSpPr>
          <p:cNvPr id="9" name="TextBox 8"/>
          <p:cNvSpPr txBox="1"/>
          <p:nvPr/>
        </p:nvSpPr>
        <p:spPr>
          <a:xfrm>
            <a:off x="3220409" y="5569780"/>
            <a:ext cx="2592294" cy="600164"/>
          </a:xfrm>
          <a:prstGeom prst="rect">
            <a:avLst/>
          </a:prstGeom>
          <a:noFill/>
        </p:spPr>
        <p:txBody>
          <a:bodyPr wrap="square" rtlCol="0">
            <a:spAutoFit/>
          </a:bodyPr>
          <a:lstStyle/>
          <a:p>
            <a:pPr algn="ctr"/>
            <a:r>
              <a:rPr lang="en-US" sz="1100" dirty="0"/>
              <a:t>How many cell lines occur in the texts?:</a:t>
            </a:r>
          </a:p>
          <a:p>
            <a:pPr algn="ctr"/>
            <a:r>
              <a:rPr lang="en-US" sz="1100" dirty="0"/>
              <a:t>51,936 cell lines in 22,928 documents </a:t>
            </a:r>
          </a:p>
          <a:p>
            <a:pPr algn="ctr"/>
            <a:r>
              <a:rPr lang="en-US" sz="1100" dirty="0"/>
              <a:t>(in </a:t>
            </a:r>
            <a:r>
              <a:rPr lang="en-US" sz="1100" dirty="0" err="1">
                <a:latin typeface="Courier New" panose="02070309020205020404" pitchFamily="49" charset="0"/>
                <a:cs typeface="Courier New" panose="02070309020205020404" pitchFamily="49" charset="0"/>
              </a:rPr>
              <a:t>medline.cell_docs</a:t>
            </a:r>
            <a:r>
              <a:rPr lang="en-US" sz="1100" dirty="0"/>
              <a:t>)</a:t>
            </a:r>
          </a:p>
        </p:txBody>
      </p:sp>
      <p:sp>
        <p:nvSpPr>
          <p:cNvPr id="10" name="Arrow: Down 20"/>
          <p:cNvSpPr/>
          <p:nvPr/>
        </p:nvSpPr>
        <p:spPr>
          <a:xfrm>
            <a:off x="4383305" y="4340001"/>
            <a:ext cx="198462" cy="222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
          </a:p>
        </p:txBody>
      </p:sp>
      <p:sp>
        <p:nvSpPr>
          <p:cNvPr id="11" name="Arrow: Down 22"/>
          <p:cNvSpPr/>
          <p:nvPr/>
        </p:nvSpPr>
        <p:spPr>
          <a:xfrm>
            <a:off x="4369268" y="5185523"/>
            <a:ext cx="198462" cy="222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
          </a:p>
        </p:txBody>
      </p:sp>
      <p:sp>
        <p:nvSpPr>
          <p:cNvPr id="12" name="Arrow: Down 20"/>
          <p:cNvSpPr/>
          <p:nvPr/>
        </p:nvSpPr>
        <p:spPr>
          <a:xfrm>
            <a:off x="4329245" y="1885506"/>
            <a:ext cx="198462" cy="222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
          </a:p>
        </p:txBody>
      </p:sp>
      <p:sp>
        <p:nvSpPr>
          <p:cNvPr id="13" name="Slide Number Placeholder 12"/>
          <p:cNvSpPr>
            <a:spLocks noGrp="1"/>
          </p:cNvSpPr>
          <p:nvPr>
            <p:ph type="sldNum" sz="quarter" idx="12"/>
          </p:nvPr>
        </p:nvSpPr>
        <p:spPr/>
        <p:txBody>
          <a:bodyPr/>
          <a:lstStyle/>
          <a:p>
            <a:fld id="{40553196-D233-4FB0-B67A-69D61031F897}" type="slidenum">
              <a:rPr lang="en-US" smtClean="0"/>
              <a:t>3</a:t>
            </a:fld>
            <a:endParaRPr lang="en-US"/>
          </a:p>
        </p:txBody>
      </p:sp>
    </p:spTree>
    <p:extLst>
      <p:ext uri="{BB962C8B-B14F-4D97-AF65-F5344CB8AC3E}">
        <p14:creationId xmlns:p14="http://schemas.microsoft.com/office/powerpoint/2010/main" val="635150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a:t>Cell Line and Publication Counts: Breast Cancer Cell Lines </a:t>
            </a:r>
          </a:p>
        </p:txBody>
      </p:sp>
      <p:sp>
        <p:nvSpPr>
          <p:cNvPr id="3" name="Slide Number Placeholder 2"/>
          <p:cNvSpPr>
            <a:spLocks noGrp="1"/>
          </p:cNvSpPr>
          <p:nvPr>
            <p:ph type="sldNum" sz="quarter" idx="12"/>
          </p:nvPr>
        </p:nvSpPr>
        <p:spPr/>
        <p:txBody>
          <a:bodyPr/>
          <a:lstStyle/>
          <a:p>
            <a:fld id="{40553196-D233-4FB0-B67A-69D61031F897}" type="slidenum">
              <a:rPr lang="en-US" smtClean="0"/>
              <a:t>4</a:t>
            </a:fld>
            <a:endParaRPr lang="en-US"/>
          </a:p>
        </p:txBody>
      </p:sp>
      <p:pic>
        <p:nvPicPr>
          <p:cNvPr id="4" name="Cell Line and Publication Counts- Breast Cancer Cell Line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5750" y="1650933"/>
            <a:ext cx="8229600" cy="4616292"/>
          </a:xfrm>
          <a:prstGeom prst="rect">
            <a:avLst/>
          </a:prstGeom>
        </p:spPr>
      </p:pic>
    </p:spTree>
    <p:extLst>
      <p:ext uri="{BB962C8B-B14F-4D97-AF65-F5344CB8AC3E}">
        <p14:creationId xmlns:p14="http://schemas.microsoft.com/office/powerpoint/2010/main" val="173401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smtClean="0"/>
              <a:t>Measuring the bias in publications and patents, compared to CDC death counts</a:t>
            </a:r>
            <a:endParaRPr lang="en-US" sz="3500" dirty="0"/>
          </a:p>
        </p:txBody>
      </p:sp>
      <p:sp>
        <p:nvSpPr>
          <p:cNvPr id="3" name="Slide Number Placeholder 2"/>
          <p:cNvSpPr>
            <a:spLocks noGrp="1"/>
          </p:cNvSpPr>
          <p:nvPr>
            <p:ph type="sldNum" sz="quarter" idx="12"/>
          </p:nvPr>
        </p:nvSpPr>
        <p:spPr/>
        <p:txBody>
          <a:bodyPr/>
          <a:lstStyle/>
          <a:p>
            <a:fld id="{40553196-D233-4FB0-B67A-69D61031F897}" type="slidenum">
              <a:rPr lang="en-US" smtClean="0"/>
              <a:t>5</a:t>
            </a:fld>
            <a:endParaRPr lang="en-US"/>
          </a:p>
        </p:txBody>
      </p:sp>
      <p:pic>
        <p:nvPicPr>
          <p:cNvPr id="4" name="output_zWTfV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77437"/>
            <a:ext cx="9144000" cy="4864100"/>
          </a:xfrm>
          <a:prstGeom prst="rect">
            <a:avLst/>
          </a:prstGeom>
        </p:spPr>
      </p:pic>
    </p:spTree>
    <p:extLst>
      <p:ext uri="{BB962C8B-B14F-4D97-AF65-F5344CB8AC3E}">
        <p14:creationId xmlns:p14="http://schemas.microsoft.com/office/powerpoint/2010/main" val="196936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565" y="245856"/>
            <a:ext cx="8428383" cy="1325563"/>
          </a:xfrm>
        </p:spPr>
        <p:txBody>
          <a:bodyPr>
            <a:normAutofit/>
          </a:bodyPr>
          <a:lstStyle/>
          <a:p>
            <a:r>
              <a:rPr lang="en-US" sz="3000" dirty="0" smtClean="0"/>
              <a:t>Patents use less cell lines, more frequently than publications.  </a:t>
            </a:r>
            <a:endParaRPr lang="en-US" sz="3000" dirty="0"/>
          </a:p>
        </p:txBody>
      </p:sp>
      <p:sp>
        <p:nvSpPr>
          <p:cNvPr id="3" name="Slide Number Placeholder 2"/>
          <p:cNvSpPr>
            <a:spLocks noGrp="1"/>
          </p:cNvSpPr>
          <p:nvPr>
            <p:ph type="sldNum" sz="quarter" idx="12"/>
          </p:nvPr>
        </p:nvSpPr>
        <p:spPr/>
        <p:txBody>
          <a:bodyPr/>
          <a:lstStyle/>
          <a:p>
            <a:fld id="{40553196-D233-4FB0-B67A-69D61031F897}" type="slidenum">
              <a:rPr lang="en-US" smtClean="0"/>
              <a:t>6</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942" r="8871" b="3453"/>
          <a:stretch/>
        </p:blipFill>
        <p:spPr>
          <a:xfrm>
            <a:off x="397565" y="1434773"/>
            <a:ext cx="7789500" cy="5104140"/>
          </a:xfrm>
          <a:prstGeom prst="rect">
            <a:avLst/>
          </a:prstGeom>
        </p:spPr>
      </p:pic>
    </p:spTree>
    <p:extLst>
      <p:ext uri="{BB962C8B-B14F-4D97-AF65-F5344CB8AC3E}">
        <p14:creationId xmlns:p14="http://schemas.microsoft.com/office/powerpoint/2010/main" val="90722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96535"/>
          </a:xfrm>
        </p:spPr>
        <p:txBody>
          <a:bodyPr>
            <a:normAutofit/>
          </a:bodyPr>
          <a:lstStyle/>
          <a:p>
            <a:r>
              <a:rPr lang="en-US" sz="3000" dirty="0" smtClean="0"/>
              <a:t>Representative Bias in Published Research</a:t>
            </a:r>
            <a:br>
              <a:rPr lang="en-US" sz="3000" dirty="0" smtClean="0"/>
            </a:br>
            <a:r>
              <a:rPr lang="en-US" sz="1500" dirty="0" smtClean="0"/>
              <a:t>Positive numbers, the proportion represented in research is greater than the incidence/death count. </a:t>
            </a:r>
            <a:endParaRPr lang="en-US" sz="3000" dirty="0"/>
          </a:p>
        </p:txBody>
      </p:sp>
      <p:sp>
        <p:nvSpPr>
          <p:cNvPr id="3" name="Slide Number Placeholder 2"/>
          <p:cNvSpPr>
            <a:spLocks noGrp="1"/>
          </p:cNvSpPr>
          <p:nvPr>
            <p:ph type="sldNum" sz="quarter" idx="12"/>
          </p:nvPr>
        </p:nvSpPr>
        <p:spPr/>
        <p:txBody>
          <a:bodyPr/>
          <a:lstStyle/>
          <a:p>
            <a:fld id="{40553196-D233-4FB0-B67A-69D61031F897}" type="slidenum">
              <a:rPr lang="en-US" smtClean="0"/>
              <a:t>7</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2858523" y="1313899"/>
                <a:ext cx="5341141"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𝑃𝑢𝑏𝑙𝑖𝑐𝑎𝑡𝑖𝑜𝑛𝑠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𝑐𝑖𝑡𝑖𝑛𝑔</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𝑃𝑢𝑏𝑙𝑖𝑐𝑎𝑡𝑖𝑜𝑛𝑠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𝐼𝑛𝑐𝑖𝑑𝑒𝑛𝑐𝑒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𝐶𝑜𝑢𝑛𝑡</m:t>
                          </m:r>
                        </m:num>
                        <m:den>
                          <m:r>
                            <a:rPr lang="en-US" sz="900" b="0" i="1" smtClean="0">
                              <a:solidFill>
                                <a:schemeClr val="bg1">
                                  <a:lumMod val="50000"/>
                                </a:schemeClr>
                              </a:solidFill>
                              <a:latin typeface="Cambria Math" charset="0"/>
                            </a:rPr>
                            <m:t>𝐼𝑛𝑐𝑖𝑑𝑒𝑛𝑐𝑒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𝐶𝑜𝑢𝑛𝑡</m:t>
                          </m:r>
                        </m:den>
                      </m:f>
                    </m:oMath>
                  </m:oMathPara>
                </a14:m>
                <a:endParaRPr lang="en-US" sz="900" i="1" dirty="0">
                  <a:solidFill>
                    <a:schemeClr val="bg1">
                      <a:lumMod val="50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858523" y="1313899"/>
                <a:ext cx="5341141" cy="287579"/>
              </a:xfrm>
              <a:prstGeom prst="rect">
                <a:avLst/>
              </a:prstGeom>
              <a:blipFill rotWithShape="0">
                <a:blip r:embed="rId3"/>
                <a:stretch>
                  <a:fillRect l="-114" t="-74468" r="-114" b="-89362"/>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521" t="2634" r="5919" b="4838"/>
          <a:stretch/>
        </p:blipFill>
        <p:spPr>
          <a:xfrm>
            <a:off x="884464" y="1781990"/>
            <a:ext cx="7315200" cy="4939486"/>
          </a:xfrm>
          <a:prstGeom prst="rect">
            <a:avLst/>
          </a:prstGeom>
        </p:spPr>
      </p:pic>
    </p:spTree>
    <p:extLst>
      <p:ext uri="{BB962C8B-B14F-4D97-AF65-F5344CB8AC3E}">
        <p14:creationId xmlns:p14="http://schemas.microsoft.com/office/powerpoint/2010/main" val="1122409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5614"/>
            <a:ext cx="7886700" cy="996535"/>
          </a:xfrm>
        </p:spPr>
        <p:txBody>
          <a:bodyPr>
            <a:normAutofit/>
          </a:bodyPr>
          <a:lstStyle/>
          <a:p>
            <a:r>
              <a:rPr lang="en-US" sz="3000" dirty="0" smtClean="0"/>
              <a:t>Representative Bias in Use of Cell </a:t>
            </a:r>
            <a:r>
              <a:rPr lang="en-US" sz="3000" smtClean="0"/>
              <a:t>Lines </a:t>
            </a:r>
            <a:r>
              <a:rPr lang="en-US" sz="3000" dirty="0" smtClean="0"/>
              <a:t/>
            </a:r>
            <a:br>
              <a:rPr lang="en-US" sz="3000" dirty="0" smtClean="0"/>
            </a:br>
            <a:r>
              <a:rPr lang="en-US" sz="1500" dirty="0" smtClean="0"/>
              <a:t>Positive numbers, the proportion represented in research is greater than proportion in cell lines. </a:t>
            </a:r>
            <a:endParaRPr lang="en-US" sz="3000" dirty="0"/>
          </a:p>
        </p:txBody>
      </p:sp>
      <p:sp>
        <p:nvSpPr>
          <p:cNvPr id="3" name="Slide Number Placeholder 2"/>
          <p:cNvSpPr>
            <a:spLocks noGrp="1"/>
          </p:cNvSpPr>
          <p:nvPr>
            <p:ph type="sldNum" sz="quarter" idx="12"/>
          </p:nvPr>
        </p:nvSpPr>
        <p:spPr/>
        <p:txBody>
          <a:bodyPr/>
          <a:lstStyle/>
          <a:p>
            <a:fld id="{40553196-D233-4FB0-B67A-69D61031F897}" type="slidenum">
              <a:rPr lang="en-US" smtClean="0"/>
              <a:t>8</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1493549" y="1323838"/>
                <a:ext cx="5610446" cy="287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0" i="1" smtClean="0">
                          <a:solidFill>
                            <a:schemeClr val="bg1">
                              <a:lumMod val="50000"/>
                            </a:schemeClr>
                          </a:solidFill>
                          <a:latin typeface="Cambria Math" charset="0"/>
                        </a:rPr>
                        <m:t>𝑅𝑎𝑡𝑖𝑜</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 </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𝑃𝑢𝑏𝑙𝑖𝑐𝑎𝑡𝑖𝑜𝑛𝑠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𝑐𝑖𝑡𝑖𝑛𝑔</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𝑤𝑖𝑡h</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𝐷𝑜𝑛𝑜𝑟</m:t>
                          </m:r>
                        </m:num>
                        <m:den>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𝑃𝑢𝑏𝑙𝑖𝑐𝑎𝑡𝑖𝑜𝑛𝑠</m:t>
                          </m:r>
                        </m:den>
                      </m:f>
                      <m:r>
                        <a:rPr lang="en-US" sz="900" b="0" i="1" smtClean="0">
                          <a:solidFill>
                            <a:schemeClr val="bg1">
                              <a:lumMod val="50000"/>
                            </a:schemeClr>
                          </a:solidFill>
                          <a:latin typeface="Cambria Math" charset="0"/>
                        </a:rPr>
                        <m:t>−</m:t>
                      </m:r>
                      <m:f>
                        <m:fPr>
                          <m:ctrlPr>
                            <a:rPr lang="bg-BG" sz="900" b="0" i="1" smtClean="0">
                              <a:solidFill>
                                <a:schemeClr val="bg1">
                                  <a:lumMod val="50000"/>
                                </a:schemeClr>
                              </a:solidFill>
                              <a:latin typeface="Cambria Math" charset="0"/>
                            </a:rPr>
                          </m:ctrlPr>
                        </m:fPr>
                        <m:num>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𝐴𝑠𝑖𝑎𝑛</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𝐿𝑖𝑛𝑒𝑠</m:t>
                          </m:r>
                          <m:r>
                            <a:rPr lang="en-US" sz="900" b="0" i="1" smtClean="0">
                              <a:solidFill>
                                <a:schemeClr val="bg1">
                                  <a:lumMod val="50000"/>
                                </a:schemeClr>
                              </a:solidFill>
                              <a:latin typeface="Cambria Math" charset="0"/>
                            </a:rPr>
                            <m:t> </m:t>
                          </m:r>
                        </m:num>
                        <m:den>
                          <m:r>
                            <a:rPr lang="en-US" sz="900" b="0" i="1" smtClean="0">
                              <a:solidFill>
                                <a:schemeClr val="bg1">
                                  <a:lumMod val="50000"/>
                                </a:schemeClr>
                              </a:solidFill>
                              <a:latin typeface="Cambria Math" charset="0"/>
                            </a:rPr>
                            <m:t>𝑁𝑢𝑚𝑏𝑒𝑟</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𝑜𝑓</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𝐶𝑒𝑙𝑙</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𝐿𝑖𝑛𝑒</m:t>
                          </m:r>
                          <m:r>
                            <a:rPr lang="en-US" sz="900" b="0" i="1" smtClean="0">
                              <a:solidFill>
                                <a:schemeClr val="bg1">
                                  <a:lumMod val="50000"/>
                                </a:schemeClr>
                              </a:solidFill>
                              <a:latin typeface="Cambria Math" charset="0"/>
                            </a:rPr>
                            <m:t> </m:t>
                          </m:r>
                          <m:r>
                            <a:rPr lang="en-US" sz="900" b="0" i="1" smtClean="0">
                              <a:solidFill>
                                <a:schemeClr val="bg1">
                                  <a:lumMod val="50000"/>
                                </a:schemeClr>
                              </a:solidFill>
                              <a:latin typeface="Cambria Math" charset="0"/>
                            </a:rPr>
                            <m:t>𝐶𝑜𝑢𝑛𝑡</m:t>
                          </m:r>
                        </m:den>
                      </m:f>
                    </m:oMath>
                  </m:oMathPara>
                </a14:m>
                <a:endParaRPr lang="en-US" sz="900" i="1" dirty="0">
                  <a:solidFill>
                    <a:schemeClr val="bg1">
                      <a:lumMod val="50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493549" y="1323838"/>
                <a:ext cx="5610446" cy="287579"/>
              </a:xfrm>
              <a:prstGeom prst="rect">
                <a:avLst/>
              </a:prstGeom>
              <a:blipFill rotWithShape="0">
                <a:blip r:embed="rId2"/>
                <a:stretch>
                  <a:fillRect l="-326" t="-74468" r="-652" b="-89362"/>
                </a:stretch>
              </a:blipFill>
            </p:spPr>
            <p:txBody>
              <a:bodyPr/>
              <a:lstStyle/>
              <a:p>
                <a:r>
                  <a:rPr lang="en-US">
                    <a:noFill/>
                  </a:rPr>
                  <a:t> </a:t>
                </a:r>
              </a:p>
            </p:txBody>
          </p:sp>
        </mc:Fallback>
      </mc:AlternateContent>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0940" y="1707494"/>
            <a:ext cx="8229600" cy="5206680"/>
          </a:xfrm>
          <a:prstGeom prst="rect">
            <a:avLst/>
          </a:prstGeom>
        </p:spPr>
      </p:pic>
    </p:spTree>
    <p:extLst>
      <p:ext uri="{BB962C8B-B14F-4D97-AF65-F5344CB8AC3E}">
        <p14:creationId xmlns:p14="http://schemas.microsoft.com/office/powerpoint/2010/main" val="2098851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Next tasks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500" dirty="0" smtClean="0">
                <a:latin typeface="Calibri Light" charset="0"/>
                <a:ea typeface="Calibri Light" charset="0"/>
                <a:cs typeface="Calibri Light" charset="0"/>
              </a:rPr>
              <a:t>Investigate </a:t>
            </a:r>
            <a:r>
              <a:rPr lang="en-US" sz="2500" dirty="0">
                <a:latin typeface="Calibri Light" charset="0"/>
                <a:ea typeface="Calibri Light" charset="0"/>
                <a:cs typeface="Calibri Light" charset="0"/>
              </a:rPr>
              <a:t>lung cancer </a:t>
            </a:r>
          </a:p>
          <a:p>
            <a:pPr marL="514350" indent="-514350">
              <a:buFont typeface="+mj-lt"/>
              <a:buAutoNum type="arabicPeriod"/>
            </a:pPr>
            <a:r>
              <a:rPr lang="en-US" sz="2500" dirty="0">
                <a:latin typeface="Calibri Light" charset="0"/>
                <a:ea typeface="Calibri Light" charset="0"/>
                <a:cs typeface="Calibri Light" charset="0"/>
              </a:rPr>
              <a:t>Investigate graphical test to quantify bias</a:t>
            </a:r>
          </a:p>
        </p:txBody>
      </p:sp>
      <p:sp>
        <p:nvSpPr>
          <p:cNvPr id="4" name="Slide Number Placeholder 3"/>
          <p:cNvSpPr>
            <a:spLocks noGrp="1"/>
          </p:cNvSpPr>
          <p:nvPr>
            <p:ph type="sldNum" sz="quarter" idx="12"/>
          </p:nvPr>
        </p:nvSpPr>
        <p:spPr/>
        <p:txBody>
          <a:bodyPr/>
          <a:lstStyle/>
          <a:p>
            <a:fld id="{40553196-D233-4FB0-B67A-69D61031F897}" type="slidenum">
              <a:rPr lang="en-US" smtClean="0"/>
              <a:t>9</a:t>
            </a:fld>
            <a:endParaRPr lang="en-US"/>
          </a:p>
        </p:txBody>
      </p:sp>
    </p:spTree>
    <p:extLst>
      <p:ext uri="{BB962C8B-B14F-4D97-AF65-F5344CB8AC3E}">
        <p14:creationId xmlns:p14="http://schemas.microsoft.com/office/powerpoint/2010/main" val="2426998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2681</TotalTime>
  <Words>969</Words>
  <Application>Microsoft Macintosh PowerPoint</Application>
  <PresentationFormat>On-screen Show (4:3)</PresentationFormat>
  <Paragraphs>181</Paragraphs>
  <Slides>26</Slides>
  <Notes>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Calibri Light</vt:lpstr>
      <vt:lpstr>Cambria Math</vt:lpstr>
      <vt:lpstr>Courier New</vt:lpstr>
      <vt:lpstr>Impact</vt:lpstr>
      <vt:lpstr>Times New Roman</vt:lpstr>
      <vt:lpstr>Arial</vt:lpstr>
      <vt:lpstr>Office Theme</vt:lpstr>
      <vt:lpstr>Demographic Bias in Human Cell Studies </vt:lpstr>
      <vt:lpstr>Objective</vt:lpstr>
      <vt:lpstr>Query flow</vt:lpstr>
      <vt:lpstr>Cell Line and Publication Counts: Breast Cancer Cell Lines </vt:lpstr>
      <vt:lpstr>Measuring the bias in publications and patents, compared to CDC death counts</vt:lpstr>
      <vt:lpstr>Patents use less cell lines, more frequently than publications.  </vt:lpstr>
      <vt:lpstr>Representative Bias in Published Research Positive numbers, the proportion represented in research is greater than the incidence/death count. </vt:lpstr>
      <vt:lpstr>Representative Bias in Use of Cell Lines  Positive numbers, the proportion represented in research is greater than proportion in cell lines. </vt:lpstr>
      <vt:lpstr>Next tasks</vt:lpstr>
      <vt:lpstr>Supplemental </vt:lpstr>
      <vt:lpstr>Uniqueness of Cell Lines in Patents</vt:lpstr>
      <vt:lpstr>The demographics of breast cancer patients, donors to breast cancer cell lines, and citations in publications. </vt:lpstr>
      <vt:lpstr>US Center for Disease Control (CDC) Statistics for Top Cancer Sites</vt:lpstr>
      <vt:lpstr>The demographics of breast cancer patients, donors to breast cancer cell lines, and citations in publications.  Each grouping column from left to right  (Incidence Rate, Morbidity Rate, Cell Line Available, Publication Record) </vt:lpstr>
      <vt:lpstr>The difference between each demographics' representation in cell lines and normalized morbidity rate. </vt:lpstr>
      <vt:lpstr>Bias in the use of available cell lines in breast and prostate cancer research. </vt:lpstr>
      <vt:lpstr>CDC statistics on demographics of a cancer populations</vt:lpstr>
      <vt:lpstr>Timeline of demographic inclusiveness of the cell lines available to researchers. </vt:lpstr>
      <vt:lpstr>Demographic representation in published research using human cell lines. </vt:lpstr>
      <vt:lpstr>Number of publications using cell lines of the specified demographics, plotted with CDC survivability rates </vt:lpstr>
      <vt:lpstr>Cumulative Distribution Function (CDF) of publications with CDC Survivability Rates </vt:lpstr>
      <vt:lpstr>Cumulative Distribution Function (CDF) of Publications with CDC Incidence and Death Counts</vt:lpstr>
      <vt:lpstr>Cumulative Distribution Function (CDF) of Publications with CDC Incidence and Death Counts</vt:lpstr>
      <vt:lpstr>PowerPoint Presentation</vt:lpstr>
      <vt:lpstr>CDC Statistics on Incidence and Death Counts. Proportionally, hispanic patients have comprised 6-8% more of the breast cancer death count than incidence count since 1999. Black  patients comprise 1-4% more of the prostate cancer death count than incidence count since 1999. </vt:lpstr>
      <vt:lpstr>Representation in Published Research Overwhelmingly Caucasian is represented, how does the proportion compare to the incidence and death counts for each cancer type?</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dc:creator>
  <cp:lastModifiedBy>Jessica Snyder</cp:lastModifiedBy>
  <cp:revision>99</cp:revision>
  <dcterms:created xsi:type="dcterms:W3CDTF">2016-07-26T05:05:32Z</dcterms:created>
  <dcterms:modified xsi:type="dcterms:W3CDTF">2016-09-26T21:31:59Z</dcterms:modified>
</cp:coreProperties>
</file>